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651" r:id="rId2"/>
  </p:sldMasterIdLst>
  <p:notesMasterIdLst>
    <p:notesMasterId r:id="rId5"/>
  </p:notesMasterIdLst>
  <p:sldIdLst>
    <p:sldId id="256" r:id="rId3"/>
    <p:sldId id="257" r:id="rId4"/>
  </p:sldIdLst>
  <p:sldSz cx="9906000" cy="6858000" type="A4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-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83975" y="704125"/>
            <a:ext cx="4735200" cy="35206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710225" y="4459525"/>
            <a:ext cx="5681975" cy="42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011238" y="704850"/>
            <a:ext cx="5081587" cy="35194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09612" y="4459287"/>
            <a:ext cx="5683200" cy="42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009650" y="704850"/>
            <a:ext cx="5083200" cy="3519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ריק">
  <p:cSld name="ריק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2162175" y="605097"/>
            <a:ext cx="7382835" cy="2564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E4D36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5E4D3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pic" idx="2"/>
          </p:nvPr>
        </p:nvSpPr>
        <p:spPr>
          <a:xfrm>
            <a:off x="4583738" y="4991100"/>
            <a:ext cx="1844675" cy="1725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228600" marR="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>
            <a:spLocks noGrp="1"/>
          </p:cNvSpPr>
          <p:nvPr>
            <p:ph type="pic" idx="3"/>
          </p:nvPr>
        </p:nvSpPr>
        <p:spPr>
          <a:xfrm>
            <a:off x="2535043" y="4991100"/>
            <a:ext cx="1844675" cy="1725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228600" marR="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pic" idx="4"/>
          </p:nvPr>
        </p:nvSpPr>
        <p:spPr>
          <a:xfrm>
            <a:off x="489366" y="4991100"/>
            <a:ext cx="1844675" cy="1725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228600" marR="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ריק">
  <p:cSld name="1_ריק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2162175" y="605097"/>
            <a:ext cx="7382700" cy="25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rgbClr val="5E4D3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hape 6"/>
          <p:cNvCxnSpPr/>
          <p:nvPr/>
        </p:nvCxnSpPr>
        <p:spPr>
          <a:xfrm rot="10800000">
            <a:off x="433387" y="876300"/>
            <a:ext cx="6113462" cy="0"/>
          </a:xfrm>
          <a:prstGeom prst="straightConnector1">
            <a:avLst/>
          </a:prstGeom>
          <a:noFill/>
          <a:ln w="9525" cap="flat" cmpd="sng">
            <a:solidFill>
              <a:srgbClr val="5E4D3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" name="Shape 7"/>
          <p:cNvCxnSpPr/>
          <p:nvPr/>
        </p:nvCxnSpPr>
        <p:spPr>
          <a:xfrm>
            <a:off x="6527800" y="990600"/>
            <a:ext cx="0" cy="5726112"/>
          </a:xfrm>
          <a:prstGeom prst="straightConnector1">
            <a:avLst/>
          </a:prstGeom>
          <a:noFill/>
          <a:ln w="9525" cap="flat" cmpd="sng">
            <a:solidFill>
              <a:srgbClr val="5E4D3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" name="Shape 8"/>
          <p:cNvCxnSpPr/>
          <p:nvPr/>
        </p:nvCxnSpPr>
        <p:spPr>
          <a:xfrm>
            <a:off x="4481512" y="990600"/>
            <a:ext cx="0" cy="5726112"/>
          </a:xfrm>
          <a:prstGeom prst="straightConnector1">
            <a:avLst/>
          </a:prstGeom>
          <a:noFill/>
          <a:ln w="9525" cap="flat" cmpd="sng">
            <a:solidFill>
              <a:srgbClr val="5E4D3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" name="Shape 9"/>
          <p:cNvCxnSpPr/>
          <p:nvPr/>
        </p:nvCxnSpPr>
        <p:spPr>
          <a:xfrm>
            <a:off x="2435225" y="990600"/>
            <a:ext cx="0" cy="5726112"/>
          </a:xfrm>
          <a:prstGeom prst="straightConnector1">
            <a:avLst/>
          </a:prstGeom>
          <a:noFill/>
          <a:ln w="9525" cap="flat" cmpd="sng">
            <a:solidFill>
              <a:srgbClr val="5E4D3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" name="Shape 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23187" y="5988050"/>
            <a:ext cx="1806504" cy="7817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8150" y="193675"/>
            <a:ext cx="1516145" cy="69674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hape 18"/>
          <p:cNvCxnSpPr/>
          <p:nvPr/>
        </p:nvCxnSpPr>
        <p:spPr>
          <a:xfrm rot="10800000">
            <a:off x="433349" y="876300"/>
            <a:ext cx="9034500" cy="0"/>
          </a:xfrm>
          <a:prstGeom prst="straightConnector1">
            <a:avLst/>
          </a:prstGeom>
          <a:noFill/>
          <a:ln w="9525" cap="flat" cmpd="sng">
            <a:solidFill>
              <a:srgbClr val="5E4D3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9" name="Shape 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8150" y="193675"/>
            <a:ext cx="1516145" cy="69674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2038350" y="604837"/>
            <a:ext cx="75072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E4D36"/>
              </a:buClr>
              <a:buSzPts val="1400"/>
              <a:buFont typeface="Arial"/>
              <a:buNone/>
            </a:pPr>
            <a:r>
              <a:rPr lang="en-US" u="sng" dirty="0" err="1">
                <a:solidFill>
                  <a:srgbClr val="000000"/>
                </a:solidFill>
              </a:rPr>
              <a:t>חוות</a:t>
            </a:r>
            <a:r>
              <a:rPr lang="en-US" u="sng" dirty="0">
                <a:solidFill>
                  <a:srgbClr val="000000"/>
                </a:solidFill>
              </a:rPr>
              <a:t> </a:t>
            </a:r>
            <a:r>
              <a:rPr lang="en-US" u="sng" dirty="0" err="1">
                <a:solidFill>
                  <a:srgbClr val="000000"/>
                </a:solidFill>
              </a:rPr>
              <a:t>נעמא</a:t>
            </a:r>
            <a:r>
              <a:rPr lang="en-US" u="sng" dirty="0">
                <a:solidFill>
                  <a:srgbClr val="000000"/>
                </a:solidFill>
              </a:rPr>
              <a:t>- </a:t>
            </a:r>
            <a:r>
              <a:rPr lang="en-US" u="sng" dirty="0" err="1">
                <a:solidFill>
                  <a:srgbClr val="000000"/>
                </a:solidFill>
              </a:rPr>
              <a:t>שיעור</a:t>
            </a:r>
            <a:r>
              <a:rPr lang="en-US" u="sng" dirty="0">
                <a:solidFill>
                  <a:srgbClr val="000000"/>
                </a:solidFill>
              </a:rPr>
              <a:t> </a:t>
            </a:r>
            <a:r>
              <a:rPr lang="en-US" u="sng" dirty="0" err="1">
                <a:solidFill>
                  <a:srgbClr val="000000"/>
                </a:solidFill>
              </a:rPr>
              <a:t>תקופת</a:t>
            </a:r>
            <a:r>
              <a:rPr lang="en-US" u="sng" dirty="0">
                <a:solidFill>
                  <a:srgbClr val="000000"/>
                </a:solidFill>
              </a:rPr>
              <a:t> </a:t>
            </a:r>
            <a:r>
              <a:rPr lang="en-US" u="sng" dirty="0" err="1">
                <a:solidFill>
                  <a:srgbClr val="000000"/>
                </a:solidFill>
              </a:rPr>
              <a:t>ימינו</a:t>
            </a:r>
            <a:r>
              <a:rPr lang="en-US" u="sng" dirty="0">
                <a:solidFill>
                  <a:srgbClr val="000000"/>
                </a:solidFill>
              </a:rPr>
              <a:t>: </a:t>
            </a:r>
            <a:r>
              <a:rPr lang="en-US" u="sng" dirty="0" err="1">
                <a:solidFill>
                  <a:srgbClr val="000000"/>
                </a:solidFill>
              </a:rPr>
              <a:t>יכול</a:t>
            </a:r>
            <a:r>
              <a:rPr lang="en-US" u="sng" dirty="0">
                <a:solidFill>
                  <a:srgbClr val="000000"/>
                </a:solidFill>
              </a:rPr>
              <a:t> </a:t>
            </a:r>
            <a:r>
              <a:rPr lang="en-US" u="sng" dirty="0" err="1">
                <a:solidFill>
                  <a:srgbClr val="000000"/>
                </a:solidFill>
              </a:rPr>
              <a:t>להיות</a:t>
            </a:r>
            <a:r>
              <a:rPr lang="en-US" u="sng" dirty="0">
                <a:solidFill>
                  <a:srgbClr val="000000"/>
                </a:solidFill>
              </a:rPr>
              <a:t> </a:t>
            </a:r>
            <a:r>
              <a:rPr lang="en-US" u="sng" dirty="0" err="1">
                <a:solidFill>
                  <a:srgbClr val="000000"/>
                </a:solidFill>
              </a:rPr>
              <a:t>שזה</a:t>
            </a:r>
            <a:r>
              <a:rPr lang="en-US" u="sng" dirty="0">
                <a:solidFill>
                  <a:srgbClr val="000000"/>
                </a:solidFill>
              </a:rPr>
              <a:t> </a:t>
            </a:r>
            <a:r>
              <a:rPr lang="en-US" u="sng" dirty="0" err="1">
                <a:solidFill>
                  <a:srgbClr val="000000"/>
                </a:solidFill>
              </a:rPr>
              <a:t>נגמר</a:t>
            </a:r>
            <a:r>
              <a:rPr lang="en-US" u="sng" dirty="0">
                <a:solidFill>
                  <a:srgbClr val="000000"/>
                </a:solidFill>
              </a:rPr>
              <a:t> ?</a:t>
            </a:r>
            <a:endParaRPr u="sng" dirty="0">
              <a:solidFill>
                <a:srgbClr val="000000"/>
              </a:solidFill>
            </a:endParaRPr>
          </a:p>
        </p:txBody>
      </p:sp>
      <p:sp>
        <p:nvSpPr>
          <p:cNvPr id="27" name="Shape 27"/>
          <p:cNvSpPr txBox="1"/>
          <p:nvPr/>
        </p:nvSpPr>
        <p:spPr>
          <a:xfrm>
            <a:off x="6780212" y="1003300"/>
            <a:ext cx="2698750" cy="2409825"/>
          </a:xfrm>
          <a:prstGeom prst="rect">
            <a:avLst/>
          </a:prstGeom>
          <a:solidFill>
            <a:srgbClr val="783F04"/>
          </a:solidFill>
          <a:ln>
            <a:noFill/>
          </a:ln>
        </p:spPr>
        <p:txBody>
          <a:bodyPr spcFirstLastPara="1" wrap="square" lIns="45700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r>
              <a:rPr lang="en-US" sz="1100" b="1" dirty="0" err="1"/>
              <a:t>רקע</a:t>
            </a:r>
            <a:r>
              <a:rPr lang="en-US" sz="1100" b="1" dirty="0"/>
              <a:t>:</a:t>
            </a:r>
            <a:endParaRPr sz="1100" b="1" dirty="0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endParaRPr sz="1100" dirty="0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 err="1"/>
              <a:t>לא</a:t>
            </a:r>
            <a:r>
              <a:rPr lang="en-US" sz="1100" dirty="0"/>
              <a:t> </a:t>
            </a:r>
            <a:r>
              <a:rPr lang="en-US" sz="1100" dirty="0" err="1"/>
              <a:t>פעם</a:t>
            </a:r>
            <a:r>
              <a:rPr lang="en-US" sz="1100" dirty="0"/>
              <a:t> </a:t>
            </a:r>
            <a:r>
              <a:rPr lang="en-US" sz="1100" dirty="0" err="1"/>
              <a:t>עולים</a:t>
            </a:r>
            <a:r>
              <a:rPr lang="en-US" sz="1100" dirty="0"/>
              <a:t> </a:t>
            </a:r>
            <a:r>
              <a:rPr lang="en-US" sz="1100" dirty="0" err="1"/>
              <a:t>קולות</a:t>
            </a:r>
            <a:r>
              <a:rPr lang="en-US" sz="1100" dirty="0"/>
              <a:t> </a:t>
            </a:r>
            <a:r>
              <a:rPr lang="en-US" sz="1100" dirty="0" err="1"/>
              <a:t>ותהיות</a:t>
            </a:r>
            <a:r>
              <a:rPr lang="en-US" sz="1100" dirty="0"/>
              <a:t> </a:t>
            </a:r>
            <a:r>
              <a:rPr lang="en-US" sz="1100" dirty="0" err="1"/>
              <a:t>בנוגע</a:t>
            </a:r>
            <a:r>
              <a:rPr lang="en-US" sz="1100" dirty="0"/>
              <a:t> </a:t>
            </a:r>
            <a:r>
              <a:rPr lang="en-US" sz="1100" dirty="0" err="1"/>
              <a:t>לרלוונטיות</a:t>
            </a:r>
            <a:r>
              <a:rPr lang="en-US" sz="1100" dirty="0"/>
              <a:t> </a:t>
            </a:r>
            <a:r>
              <a:rPr lang="en-US" sz="1100" dirty="0" err="1"/>
              <a:t>של</a:t>
            </a:r>
            <a:r>
              <a:rPr lang="en-US" sz="1100" dirty="0"/>
              <a:t> </a:t>
            </a:r>
            <a:r>
              <a:rPr lang="en-US" sz="1100" dirty="0" err="1"/>
              <a:t>מושג</a:t>
            </a:r>
            <a:r>
              <a:rPr lang="en-US" sz="1100" dirty="0"/>
              <a:t> </a:t>
            </a:r>
            <a:r>
              <a:rPr lang="en-US" sz="1100" dirty="0" err="1"/>
              <a:t>הציונות</a:t>
            </a:r>
            <a:r>
              <a:rPr lang="en-US" sz="1100" dirty="0"/>
              <a:t> </a:t>
            </a:r>
            <a:r>
              <a:rPr lang="en-US" sz="1100" dirty="0" err="1"/>
              <a:t>ושל</a:t>
            </a:r>
            <a:r>
              <a:rPr lang="en-US" sz="1100" dirty="0"/>
              <a:t> '</a:t>
            </a:r>
            <a:r>
              <a:rPr lang="en-US" sz="1100" dirty="0" err="1"/>
              <a:t>המפעל</a:t>
            </a:r>
            <a:r>
              <a:rPr lang="en-US" sz="1100" dirty="0"/>
              <a:t> </a:t>
            </a:r>
            <a:r>
              <a:rPr lang="en-US" sz="1100" dirty="0" err="1"/>
              <a:t>החלוצי</a:t>
            </a:r>
            <a:r>
              <a:rPr lang="en-US" sz="1100" dirty="0"/>
              <a:t>' </a:t>
            </a:r>
            <a:r>
              <a:rPr lang="en-US" sz="1100" dirty="0" err="1"/>
              <a:t>שהחל</a:t>
            </a:r>
            <a:r>
              <a:rPr lang="en-US" sz="1100" dirty="0"/>
              <a:t> </a:t>
            </a:r>
            <a:r>
              <a:rPr lang="en-US" sz="1100" dirty="0" err="1"/>
              <a:t>בראשית</a:t>
            </a:r>
            <a:r>
              <a:rPr lang="en-US" sz="1100" dirty="0"/>
              <a:t> </a:t>
            </a:r>
            <a:r>
              <a:rPr lang="en-US" sz="1100" dirty="0" err="1"/>
              <a:t>המאה</a:t>
            </a:r>
            <a:r>
              <a:rPr lang="en-US" sz="1100" dirty="0"/>
              <a:t> ה-20.</a:t>
            </a:r>
            <a:endParaRPr sz="1100" dirty="0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 err="1"/>
              <a:t>הטענה</a:t>
            </a:r>
            <a:r>
              <a:rPr lang="en-US" sz="1100" dirty="0"/>
              <a:t> </a:t>
            </a:r>
            <a:r>
              <a:rPr lang="en-US" sz="1100" dirty="0" err="1"/>
              <a:t>היא</a:t>
            </a:r>
            <a:r>
              <a:rPr lang="en-US" sz="1100" dirty="0"/>
              <a:t> </a:t>
            </a:r>
            <a:r>
              <a:rPr lang="en-US" sz="1100" dirty="0" err="1"/>
              <a:t>שלכאורה</a:t>
            </a:r>
            <a:r>
              <a:rPr lang="en-US" sz="1100" dirty="0"/>
              <a:t>, </a:t>
            </a:r>
            <a:r>
              <a:rPr lang="en-US" sz="1100" dirty="0" err="1"/>
              <a:t>הציונות</a:t>
            </a:r>
            <a:r>
              <a:rPr lang="en-US" sz="1100" dirty="0"/>
              <a:t> </a:t>
            </a:r>
            <a:r>
              <a:rPr lang="en-US" sz="1100" dirty="0" err="1"/>
              <a:t>השיגה</a:t>
            </a:r>
            <a:r>
              <a:rPr lang="en-US" sz="1100" dirty="0"/>
              <a:t> </a:t>
            </a:r>
            <a:r>
              <a:rPr lang="en-US" sz="1100" dirty="0" err="1"/>
              <a:t>את</a:t>
            </a:r>
            <a:r>
              <a:rPr lang="en-US" sz="1100" dirty="0"/>
              <a:t> </a:t>
            </a:r>
            <a:r>
              <a:rPr lang="en-US" sz="1100" dirty="0" err="1"/>
              <a:t>מטרתה</a:t>
            </a:r>
            <a:r>
              <a:rPr lang="en-US" sz="1100" dirty="0"/>
              <a:t> </a:t>
            </a:r>
            <a:r>
              <a:rPr lang="en-US" sz="1100" dirty="0" err="1"/>
              <a:t>והנה</a:t>
            </a:r>
            <a:r>
              <a:rPr lang="en-US" sz="1100" dirty="0"/>
              <a:t> </a:t>
            </a:r>
            <a:r>
              <a:rPr lang="en-US" sz="1100" dirty="0" err="1"/>
              <a:t>השגנו</a:t>
            </a:r>
            <a:r>
              <a:rPr lang="en-US" sz="1100" dirty="0"/>
              <a:t> </a:t>
            </a:r>
            <a:r>
              <a:rPr lang="en-US" sz="1100" dirty="0" err="1"/>
              <a:t>לנו</a:t>
            </a:r>
            <a:r>
              <a:rPr lang="en-US" sz="1100" dirty="0"/>
              <a:t> </a:t>
            </a:r>
            <a:r>
              <a:rPr lang="en-US" sz="1100" dirty="0" err="1"/>
              <a:t>בית</a:t>
            </a:r>
            <a:r>
              <a:rPr lang="en-US" sz="1100" dirty="0"/>
              <a:t> </a:t>
            </a:r>
            <a:r>
              <a:rPr lang="en-US" sz="1100" dirty="0" err="1"/>
              <a:t>לאומי</a:t>
            </a:r>
            <a:r>
              <a:rPr lang="en-US" sz="1100" dirty="0"/>
              <a:t>- </a:t>
            </a:r>
            <a:r>
              <a:rPr lang="en-US" sz="1100" dirty="0" err="1"/>
              <a:t>הודות</a:t>
            </a:r>
            <a:r>
              <a:rPr lang="en-US" sz="1100" dirty="0"/>
              <a:t> </a:t>
            </a:r>
            <a:r>
              <a:rPr lang="en-US" sz="1100" dirty="0" err="1"/>
              <a:t>לדור</a:t>
            </a:r>
            <a:r>
              <a:rPr lang="en-US" sz="1100" dirty="0"/>
              <a:t> </a:t>
            </a:r>
            <a:r>
              <a:rPr lang="en-US" sz="1100" dirty="0" err="1"/>
              <a:t>החלוצים</a:t>
            </a:r>
            <a:r>
              <a:rPr lang="en-US" sz="1100" dirty="0"/>
              <a:t>.</a:t>
            </a:r>
            <a:endParaRPr sz="1100" dirty="0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 err="1"/>
              <a:t>בדף</a:t>
            </a:r>
            <a:r>
              <a:rPr lang="en-US" sz="1100" dirty="0"/>
              <a:t> </a:t>
            </a:r>
            <a:r>
              <a:rPr lang="en-US" sz="1100" dirty="0" err="1"/>
              <a:t>לימוד</a:t>
            </a:r>
            <a:r>
              <a:rPr lang="en-US" sz="1100" dirty="0"/>
              <a:t> </a:t>
            </a:r>
            <a:r>
              <a:rPr lang="en-US" sz="1100" dirty="0" err="1"/>
              <a:t>זה</a:t>
            </a:r>
            <a:r>
              <a:rPr lang="en-US" sz="1100" dirty="0"/>
              <a:t> </a:t>
            </a:r>
            <a:r>
              <a:rPr lang="en-US" sz="1100" dirty="0" err="1"/>
              <a:t>נעסוק</a:t>
            </a:r>
            <a:r>
              <a:rPr lang="en-US" sz="1100" dirty="0"/>
              <a:t> </a:t>
            </a:r>
            <a:r>
              <a:rPr lang="en-US" sz="1100" dirty="0" err="1"/>
              <a:t>במקומה</a:t>
            </a:r>
            <a:r>
              <a:rPr lang="en-US" sz="1100" dirty="0"/>
              <a:t> </a:t>
            </a:r>
            <a:r>
              <a:rPr lang="en-US" sz="1100" dirty="0" err="1"/>
              <a:t>של</a:t>
            </a:r>
            <a:r>
              <a:rPr lang="en-US" sz="1100" dirty="0"/>
              <a:t> </a:t>
            </a:r>
            <a:r>
              <a:rPr lang="en-US" sz="1100" dirty="0" err="1"/>
              <a:t>החלוציות</a:t>
            </a:r>
            <a:r>
              <a:rPr lang="en-US" sz="1100" dirty="0"/>
              <a:t> </a:t>
            </a:r>
            <a:r>
              <a:rPr lang="en-US" sz="1100" dirty="0" err="1"/>
              <a:t>האותנטית</a:t>
            </a:r>
            <a:r>
              <a:rPr lang="en-US" sz="1100" dirty="0"/>
              <a:t> </a:t>
            </a:r>
            <a:r>
              <a:rPr lang="en-US" sz="1100" dirty="0" err="1"/>
              <a:t>בימים</a:t>
            </a:r>
            <a:r>
              <a:rPr lang="en-US" sz="1100" dirty="0"/>
              <a:t> </a:t>
            </a:r>
            <a:r>
              <a:rPr lang="en-US" sz="1100" dirty="0" err="1"/>
              <a:t>אלה</a:t>
            </a:r>
            <a:r>
              <a:rPr lang="en-US" sz="1100" dirty="0"/>
              <a:t> </a:t>
            </a:r>
            <a:r>
              <a:rPr lang="en-US" sz="1100" dirty="0" err="1"/>
              <a:t>וכיצד</a:t>
            </a:r>
            <a:r>
              <a:rPr lang="en-US" sz="1100" dirty="0"/>
              <a:t> </a:t>
            </a:r>
            <a:r>
              <a:rPr lang="en-US" sz="1100" dirty="0" err="1"/>
              <a:t>היא</a:t>
            </a:r>
            <a:r>
              <a:rPr lang="en-US" sz="1100" dirty="0"/>
              <a:t> </a:t>
            </a:r>
            <a:r>
              <a:rPr lang="en-US" sz="1100" dirty="0" err="1"/>
              <a:t>יכולה</a:t>
            </a:r>
            <a:r>
              <a:rPr lang="en-US" sz="1100" dirty="0"/>
              <a:t> </a:t>
            </a:r>
            <a:r>
              <a:rPr lang="en-US" sz="1100" dirty="0" err="1"/>
              <a:t>לבוא</a:t>
            </a:r>
            <a:r>
              <a:rPr lang="en-US" sz="1100" dirty="0"/>
              <a:t> </a:t>
            </a:r>
            <a:r>
              <a:rPr lang="en-US" sz="1100" dirty="0" err="1"/>
              <a:t>לידי</a:t>
            </a:r>
            <a:r>
              <a:rPr lang="en-US" sz="1100" dirty="0"/>
              <a:t> </a:t>
            </a:r>
            <a:r>
              <a:rPr lang="en-US" sz="1100" dirty="0" err="1"/>
              <a:t>ביטוי</a:t>
            </a:r>
            <a:r>
              <a:rPr lang="en-US" sz="1100" dirty="0"/>
              <a:t> </a:t>
            </a:r>
            <a:r>
              <a:rPr lang="en-US" sz="1100" dirty="0" err="1"/>
              <a:t>דרך</a:t>
            </a:r>
            <a:r>
              <a:rPr lang="en-US" sz="1100" dirty="0"/>
              <a:t> </a:t>
            </a:r>
            <a:r>
              <a:rPr lang="en-US" sz="1100" dirty="0" err="1"/>
              <a:t>שירו</a:t>
            </a:r>
            <a:r>
              <a:rPr lang="en-US" sz="1100" dirty="0"/>
              <a:t> </a:t>
            </a:r>
            <a:r>
              <a:rPr lang="en-US" sz="1100" dirty="0" err="1"/>
              <a:t>של</a:t>
            </a:r>
            <a:r>
              <a:rPr lang="en-US" sz="1100" dirty="0"/>
              <a:t> </a:t>
            </a:r>
            <a:r>
              <a:rPr lang="en-US" sz="1100" dirty="0" err="1"/>
              <a:t>יהונתן</a:t>
            </a:r>
            <a:r>
              <a:rPr lang="en-US" sz="1100" dirty="0"/>
              <a:t> </a:t>
            </a:r>
            <a:r>
              <a:rPr lang="en-US" sz="1100" dirty="0" err="1"/>
              <a:t>גפן</a:t>
            </a:r>
            <a:r>
              <a:rPr lang="en-US" sz="1100" dirty="0"/>
              <a:t> </a:t>
            </a:r>
            <a:r>
              <a:rPr lang="en-US" sz="1100" dirty="0" err="1"/>
              <a:t>ודרך</a:t>
            </a:r>
            <a:r>
              <a:rPr lang="en-US" sz="1100" dirty="0"/>
              <a:t> </a:t>
            </a:r>
            <a:r>
              <a:rPr lang="en-US" sz="1100" dirty="0" err="1"/>
              <a:t>תגובתו</a:t>
            </a:r>
            <a:r>
              <a:rPr lang="en-US" sz="1100" dirty="0"/>
              <a:t> </a:t>
            </a:r>
            <a:r>
              <a:rPr lang="en-US" sz="1100" dirty="0" err="1"/>
              <a:t>לשיר</a:t>
            </a:r>
            <a:r>
              <a:rPr lang="en-US" sz="1100" dirty="0"/>
              <a:t> </a:t>
            </a:r>
            <a:r>
              <a:rPr lang="en-US" sz="1100" dirty="0" err="1"/>
              <a:t>של</a:t>
            </a:r>
            <a:r>
              <a:rPr lang="en-US" sz="1100" dirty="0"/>
              <a:t> </a:t>
            </a:r>
            <a:r>
              <a:rPr lang="en-US" sz="1100" dirty="0" err="1"/>
              <a:t>העיתונאי</a:t>
            </a:r>
            <a:r>
              <a:rPr lang="en-US" sz="1100" dirty="0"/>
              <a:t> </a:t>
            </a:r>
            <a:r>
              <a:rPr lang="en-US" sz="1100" dirty="0" err="1"/>
              <a:t>והסופר</a:t>
            </a:r>
            <a:r>
              <a:rPr lang="en-US" sz="1100" dirty="0"/>
              <a:t>  </a:t>
            </a:r>
            <a:r>
              <a:rPr lang="en-US" sz="1100" dirty="0" err="1"/>
              <a:t>אלישיב</a:t>
            </a:r>
            <a:r>
              <a:rPr lang="en-US" sz="1100" dirty="0"/>
              <a:t> </a:t>
            </a:r>
            <a:r>
              <a:rPr lang="en-US" sz="1100" dirty="0" err="1"/>
              <a:t>רייכנר</a:t>
            </a:r>
            <a:endParaRPr sz="1100" dirty="0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r>
              <a:rPr lang="en-US" sz="1100" dirty="0"/>
              <a:t> </a:t>
            </a:r>
            <a:endParaRPr sz="1100" dirty="0"/>
          </a:p>
        </p:txBody>
      </p:sp>
      <p:sp>
        <p:nvSpPr>
          <p:cNvPr id="28" name="Shape 28"/>
          <p:cNvSpPr txBox="1"/>
          <p:nvPr/>
        </p:nvSpPr>
        <p:spPr>
          <a:xfrm>
            <a:off x="6780200" y="3403600"/>
            <a:ext cx="2698800" cy="2409900"/>
          </a:xfrm>
          <a:prstGeom prst="rect">
            <a:avLst/>
          </a:prstGeom>
          <a:solidFill>
            <a:srgbClr val="5E4D36"/>
          </a:solidFill>
          <a:ln>
            <a:noFill/>
          </a:ln>
        </p:spPr>
        <p:txBody>
          <a:bodyPr spcFirstLastPara="1" wrap="square" lIns="45700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/>
              <a:t>שאלות לדיון:</a:t>
            </a:r>
            <a:endParaRPr sz="1000" b="1"/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457200" lvl="0" indent="-292100" algn="r" rtl="1">
              <a:spcBef>
                <a:spcPts val="0"/>
              </a:spcBef>
              <a:spcAft>
                <a:spcPts val="0"/>
              </a:spcAft>
              <a:buSzPts val="1000"/>
              <a:buAutoNum type="arabicPeriod"/>
            </a:pPr>
            <a:r>
              <a:rPr lang="en-US" sz="1000"/>
              <a:t> יהונתן גפן מציג תמונה מאוד רומנטית מימי החלוצים. אילו חלקים חסרים בתמונה זו? מה עוד היה שם ואולי נגמר?</a:t>
            </a:r>
            <a:endParaRPr sz="1000"/>
          </a:p>
          <a:p>
            <a:pPr marL="457200" lvl="0" indent="-292100" algn="r" rtl="1">
              <a:spcBef>
                <a:spcPts val="0"/>
              </a:spcBef>
              <a:spcAft>
                <a:spcPts val="0"/>
              </a:spcAft>
              <a:buSzPts val="1000"/>
              <a:buAutoNum type="arabicPeriod"/>
            </a:pPr>
            <a:r>
              <a:rPr lang="en-US" sz="1000"/>
              <a:t>גפן טוען בשירו כי 'להם' היה בשביל מה לקום בבוקר- הם בנו מדינה. מה תפקיד הדור שלנו? למה לו לקום בבוקר?</a:t>
            </a:r>
            <a:endParaRPr sz="1000"/>
          </a:p>
          <a:p>
            <a:pPr marL="457200" lvl="0" indent="-292100" algn="r" rtl="1">
              <a:spcBef>
                <a:spcPts val="0"/>
              </a:spcBef>
              <a:spcAft>
                <a:spcPts val="0"/>
              </a:spcAft>
              <a:buSzPts val="1000"/>
              <a:buAutoNum type="arabicPeriod"/>
            </a:pPr>
            <a:r>
              <a:rPr lang="en-US" sz="1000"/>
              <a:t>אלישיב רייכנר מגיב לגפן ואומר לוו כי זה לא נגמר! ושיפסיק לקטר. </a:t>
            </a:r>
            <a:br>
              <a:rPr lang="en-US" sz="1000"/>
            </a:br>
            <a:r>
              <a:rPr lang="en-US" sz="1000"/>
              <a:t>איפה אתם בין שתי הגישות הללו?</a:t>
            </a:r>
            <a:endParaRPr sz="1000"/>
          </a:p>
          <a:p>
            <a:pPr marL="457200" lvl="0" indent="-292100" algn="r" rtl="1">
              <a:spcBef>
                <a:spcPts val="0"/>
              </a:spcBef>
              <a:spcAft>
                <a:spcPts val="0"/>
              </a:spcAft>
              <a:buSzPts val="1000"/>
              <a:buAutoNum type="arabicPeriod"/>
            </a:pPr>
            <a:r>
              <a:rPr lang="en-US" sz="1000"/>
              <a:t>איפה בחייך האישיים אתה  נפגש עם המרכיבים של החלוציות כפי שהיא מתוארת בשירו של גפן? </a:t>
            </a:r>
            <a:endParaRPr sz="1000"/>
          </a:p>
        </p:txBody>
      </p:sp>
      <p:sp>
        <p:nvSpPr>
          <p:cNvPr id="29" name="Shape 29"/>
          <p:cNvSpPr txBox="1"/>
          <p:nvPr/>
        </p:nvSpPr>
        <p:spPr>
          <a:xfrm>
            <a:off x="4494212" y="1003300"/>
            <a:ext cx="2025650" cy="572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 b="1" u="sng">
                <a:highlight>
                  <a:srgbClr val="FFFFFF"/>
                </a:highlight>
              </a:rPr>
              <a:t>יכול להיות שזה נגמר / יהונתן גפן</a:t>
            </a:r>
            <a:endParaRPr sz="900" b="1" u="sng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900" b="1" u="sng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אומרים שהיה פה שמח לפני שנולדתי,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והכל היה פשוט נפלא עד שהגעתי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שומר עברי על סוס לבן, בלילה שחור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על שפת הכינרת טרומפלדור היה גיבור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תל אביב הקטנה, חולות אדומים, ביאליק אחד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שני עצים שיקמים, אנשים יפים מלאים חלומות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ואנו באנו ארצה לבנות ולהיבנות,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כי לנו, לנו, לנו ארץ זאת.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כאן, איפה שאתה רואה את הדשא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היו פעם רק יתושים וביצות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אמרו שפעם היה כאן חלום נהדר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אבל כשבאתי לראות לא מצאתי שום דבר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יכול להיות שזה נגמר.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יכול להיות שזה נגמר.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אומרים שהיה פה שמח לפני שנולדתי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והכל היה פשוט נפלא עד שהגעתי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פלמ"ח, פינג'אן, קפה שחור וכוכבים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אנגלים, מחתרת וילקוט הכזבים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שפם ובלורית, כאפיה על צוואר, ירון זהבי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אלתרמן, תמר, בחורות יפות, מכנסיים קצרים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והיה להם בשביל מה לקום בבוקר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כי לנו, לנו, לנו ארץ זאת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כאן, איפה שאתה רואה את הדשא...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אומרים שהיה פה שמח לפני שנולדתי </a:t>
            </a:r>
            <a:endParaRPr sz="900"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highlight>
                  <a:srgbClr val="FFFFFF"/>
                </a:highlight>
              </a:rPr>
              <a:t>והכל היה פשוט נפלא עד שהגעתי.</a:t>
            </a:r>
            <a:endParaRPr sz="900">
              <a:highlight>
                <a:srgbClr val="FFFFFF"/>
              </a:highlight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E4D36"/>
              </a:buClr>
              <a:buSzPts val="1000"/>
              <a:buFont typeface="Arial"/>
              <a:buNone/>
            </a:pPr>
            <a:endParaRPr sz="900">
              <a:solidFill>
                <a:srgbClr val="5E4D36"/>
              </a:solidFill>
            </a:endParaRPr>
          </a:p>
        </p:txBody>
      </p:sp>
      <p:sp>
        <p:nvSpPr>
          <p:cNvPr id="30" name="Shape 30"/>
          <p:cNvSpPr txBox="1"/>
          <p:nvPr/>
        </p:nvSpPr>
        <p:spPr>
          <a:xfrm>
            <a:off x="422275" y="990600"/>
            <a:ext cx="2025650" cy="572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u="sng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u="sng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u="sng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u="sng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אז אולי השתנו הביצות, והיתושים לא כמו פעם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אבל יש מה לעשות, ולאידיאלים נשאר הטעם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עוד יש יישובים להקים, ונגב עוד יש להפריח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בפתח עומדים עולים, וצריך להביא גם משיח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עוד יש על מה להילחם, ולצערנו גם עם מי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וצריך בעזרת ה', עוד המון יהודים להביא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וצריך לאחד, וצריך לקרב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צריך להסכים, אבל גם לסרב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צריך לעזור, אך לדעת למחות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ויש המון לכלוכים לנקות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ולכן משורר יקר, כדאי שתפסיק לקטר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לא נולדת מאוחר, אבל אתה עלול לאחר !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תתעורר, כי יש עבודה ו'שמח' ימשיך להיות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לקום בבוקר תמצא סיבה,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אם תישן עם עיניים פקוחות !!!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E4D36"/>
              </a:buClr>
              <a:buSzPts val="800"/>
              <a:buFont typeface="Arial"/>
              <a:buNone/>
            </a:pPr>
            <a:r>
              <a:rPr lang="en-US" sz="1000" u="sng">
                <a:solidFill>
                  <a:srgbClr val="FF0000"/>
                </a:solidFill>
              </a:rPr>
              <a:t> </a:t>
            </a:r>
            <a:endParaRPr sz="1000" u="sng">
              <a:solidFill>
                <a:srgbClr val="FF0000"/>
              </a:solidFill>
            </a:endParaRPr>
          </a:p>
        </p:txBody>
      </p:sp>
      <p:sp>
        <p:nvSpPr>
          <p:cNvPr id="31" name="Shape 31"/>
          <p:cNvSpPr txBox="1"/>
          <p:nvPr/>
        </p:nvSpPr>
        <p:spPr>
          <a:xfrm>
            <a:off x="2466975" y="990600"/>
            <a:ext cx="2027100" cy="57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u="sng">
                <a:solidFill>
                  <a:schemeClr val="dk1"/>
                </a:solidFill>
                <a:highlight>
                  <a:srgbClr val="FFFFFF"/>
                </a:highlight>
              </a:rPr>
              <a:t>זה לא נגמר! / אלישיב רייכנר</a:t>
            </a:r>
            <a:endParaRPr sz="1000" b="1" u="sng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b="1" u="sng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"אומרים שהיה פה שמח", אמר לא מזמן המשורר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"שמח לפני שנולדתי", כך בדיוק הוא קיטר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ואחר כך תיאר חלוצים, עם מכנסיים קצרים בביצה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ונזכר – היו אידיאלים, והייתה התיישבות אמיצה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ובסוף הוא זרק שאלה, "יכול להיות שזה נגמר?"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הוא לא חיכה לתשובה, וקבע שנולדנו מאוחר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להם היה למה לקום, היה על מה לחלום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לנו לא נשאר כלום, פשוט משעמם היום.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אז תרשו לי שנייה להעיז, לענות לבחור המבואס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וזה לא כדי להרגיז, אז הוא בטח לא יכעס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זה עוד לא נגמר, ידידי, ואפילו לא התחיל !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צריך רק להיות ערני, ואת החושים שלך להפעיל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כי אם תפקח עיניים, תוכל בקלות לראות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חלוצים עם מכנסיים (ואפילו עם חולצות…)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והם עוד מייבשים ביצות, ומגרשים יתושים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FFFFFF"/>
                </a:highlight>
              </a:rPr>
              <a:t>ויש להם מה לבנות, הם אפילו עוד חולמים…</a:t>
            </a:r>
            <a:endParaRPr sz="10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u="sng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162175" y="604837"/>
            <a:ext cx="73836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E4D36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5E4D36"/>
                </a:solidFill>
                <a:latin typeface="Arial"/>
                <a:ea typeface="Arial"/>
                <a:cs typeface="Arial"/>
                <a:sym typeface="Arial"/>
              </a:rPr>
              <a:t>רקע והוראות למדריך/ה</a:t>
            </a:r>
            <a:endParaRPr/>
          </a:p>
        </p:txBody>
      </p:sp>
      <p:sp>
        <p:nvSpPr>
          <p:cNvPr id="37" name="Shape 37"/>
          <p:cNvSpPr txBox="1"/>
          <p:nvPr/>
        </p:nvSpPr>
        <p:spPr>
          <a:xfrm>
            <a:off x="614350" y="1141401"/>
            <a:ext cx="8931300" cy="49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שיעור – </a:t>
            </a:r>
            <a:endParaRPr/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>
              <a:solidFill>
                <a:srgbClr val="843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000"/>
              <a:buFont typeface="Arial"/>
              <a:buNone/>
            </a:pPr>
            <a:r>
              <a:rPr lang="en-US" sz="1000">
                <a:solidFill>
                  <a:srgbClr val="843C0C"/>
                </a:solidFill>
              </a:rPr>
              <a:t>הבהרת והדגשת הנק' שיש עוד מקום לחלוציות הקלאסית  </a:t>
            </a:r>
            <a:endParaRPr/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>
              <a:solidFill>
                <a:srgbClr val="843C0C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000"/>
              <a:buFont typeface="Arial"/>
              <a:buNone/>
            </a:pPr>
            <a:r>
              <a:rPr lang="en-US" sz="1000" b="1" i="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דגשים למנחה:</a:t>
            </a:r>
            <a:endParaRPr/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rgbClr val="843C0C"/>
                </a:solidFill>
              </a:rPr>
              <a:t>על המנחה להפריד בין החלוציות הקלאסית למודרנית (מודרנית -פיתוחים טכנולוגים המקדמים/מקלים על העבודה החקלאית )</a:t>
            </a:r>
            <a:endParaRPr sz="1000">
              <a:solidFill>
                <a:srgbClr val="843C0C"/>
              </a:solidFill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rgbClr val="843C0C"/>
                </a:solidFill>
              </a:rPr>
              <a:t>להתעכב על כל אחת על מעלותיה ובסוף להאיר את החלוציות הקלאסית באור כזה שיש לה עוד מקום ותמיד נצטרך אותה</a:t>
            </a:r>
            <a:endParaRPr sz="1000">
              <a:solidFill>
                <a:srgbClr val="843C0C"/>
              </a:solidFill>
            </a:endParaRPr>
          </a:p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000"/>
              <a:buFont typeface="Arial"/>
              <a:buChar char="•"/>
            </a:pPr>
            <a:r>
              <a:rPr lang="en-US" sz="1000">
                <a:solidFill>
                  <a:srgbClr val="843C0C"/>
                </a:solidFill>
              </a:rPr>
              <a:t>ליצור קשר בין המתנדבים ותרומתם לארגון לבין החלוציות הקלאסית </a:t>
            </a:r>
            <a:endParaRPr sz="1000">
              <a:solidFill>
                <a:srgbClr val="843C0C"/>
              </a:solidFill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000"/>
              <a:buFont typeface="Arial"/>
              <a:buNone/>
            </a:pPr>
            <a:r>
              <a:rPr lang="en-US" sz="1000" b="1" i="0" u="none">
                <a:solidFill>
                  <a:srgbClr val="843C0C"/>
                </a:solidFill>
                <a:latin typeface="Arial"/>
                <a:ea typeface="Arial"/>
                <a:cs typeface="Arial"/>
                <a:sym typeface="Arial"/>
              </a:rPr>
              <a:t>חומרי קריאה מומלצים:</a:t>
            </a:r>
            <a:endParaRPr/>
          </a:p>
          <a:p>
            <a:pPr marL="0" lvl="0" indent="0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/>
          </a:p>
          <a:p>
            <a:pPr marL="0" lvl="0" indent="0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/>
              <a:t>אלישיב רייכנר עיתונאי, עורך ופעיל חברתי שגר בירוחם שכתב את השיר  "יכול להיות שזה נגמר ? " כתגובה לשירו של יהונתן גפן</a:t>
            </a:r>
            <a:endParaRPr sz="1100"/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43C0C"/>
              </a:buClr>
              <a:buSzPts val="1000"/>
              <a:buFont typeface="Arial"/>
              <a:buNone/>
            </a:pPr>
            <a:endParaRPr/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ערכת נושא Office">
  <a:themeElements>
    <a:clrScheme name="ערכת נושא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ערכת נושא Office">
  <a:themeElements>
    <a:clrScheme name="ערכת נושא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675</Words>
  <Application>Microsoft Office PowerPoint</Application>
  <PresentationFormat>A4 Paper (210x297 mm)‎</PresentationFormat>
  <Paragraphs>97</Paragraphs>
  <Slides>2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4" baseType="lpstr">
      <vt:lpstr>2_ערכת נושא Office</vt:lpstr>
      <vt:lpstr>3_ערכת נושא Office</vt:lpstr>
      <vt:lpstr>חוות נעמא- שיעור תקופת ימינו: יכול להיות שזה נגמר ?</vt:lpstr>
      <vt:lpstr>רקע והוראות למדריך/ה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חוות נעמא- שיעור תקופת ימינו: יכול להיות שזה נגמר ?</dc:title>
  <dc:creator>home</dc:creator>
  <cp:lastModifiedBy>home</cp:lastModifiedBy>
  <cp:revision>1</cp:revision>
  <dcterms:modified xsi:type="dcterms:W3CDTF">2018-07-10T08:32:59Z</dcterms:modified>
</cp:coreProperties>
</file>