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4" r:id="rId3"/>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80993" autoAdjust="0"/>
    <p:restoredTop sz="94660"/>
  </p:normalViewPr>
  <p:slideViewPr>
    <p:cSldViewPr snapToGrid="0">
      <p:cViewPr>
        <p:scale>
          <a:sx n="110" d="100"/>
          <a:sy n="110" d="100"/>
        </p:scale>
        <p:origin x="-330"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cstate="print"/>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cstate="print"/>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cstate="print"/>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icast.co.il/default.aspx?p=Podcast&amp;id=385404&amp;cid=390778" TargetMode="External"/><Relationship Id="rId2" Type="http://schemas.openxmlformats.org/officeDocument/2006/relationships/hyperlink" Target="https://he.wikipedia.org/wiki/%D7%99%D7%95%D7%A1%D7%A3_%D7%98%D7%A8%D7%95%D7%9E%D7%A4%D7%9C%D7%93%D7%95%D7%A8" TargetMode="External"/><Relationship Id="rId1" Type="http://schemas.openxmlformats.org/officeDocument/2006/relationships/slideLayout" Target="../slideLayouts/slideLayout2.xml"/><Relationship Id="rId6" Type="http://schemas.openxmlformats.org/officeDocument/2006/relationships/hyperlink" Target="https://www.youtube.com/watch?v=xR6CKlCdcOQ" TargetMode="External"/><Relationship Id="rId5" Type="http://schemas.openxmlformats.org/officeDocument/2006/relationships/hyperlink" Target="https://he.wikipedia.org/wiki/%D7%9E%D7%90%D7%95%D7%A8%D7%A2%D7%95%D7%AA_%D7%AA%D7%9C_%D7%97%D7%99" TargetMode="External"/><Relationship Id="rId4" Type="http://schemas.openxmlformats.org/officeDocument/2006/relationships/hyperlink" Target="http://www.icast.co.il/default.aspx?p=Podcast&amp;id=385404&amp;cid=41394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טוב למות או טוב לחיות בעד ארצנו? מיתוס - שברו והבשלתו. </a:t>
            </a:r>
            <a:endParaRPr lang="he-IL" dirty="0"/>
          </a:p>
        </p:txBody>
      </p:sp>
      <p:pic>
        <p:nvPicPr>
          <p:cNvPr id="2" name="מציין מיקום של תמונה 1"/>
          <p:cNvPicPr>
            <a:picLocks noGrp="1" noChangeAspect="1"/>
          </p:cNvPicPr>
          <p:nvPr>
            <p:ph type="pic" sz="quarter" idx="14"/>
          </p:nvPr>
        </p:nvPicPr>
        <p:blipFill>
          <a:blip r:embed="rId2" cstate="print">
            <a:extLst>
              <a:ext uri="{28A0092B-C50C-407E-A947-70E740481C1C}">
                <a14:useLocalDpi xmlns:a14="http://schemas.microsoft.com/office/drawing/2010/main" val="0"/>
              </a:ext>
            </a:extLst>
          </a:blip>
          <a:srcRect t="7437" b="7437"/>
          <a:stretch>
            <a:fillRect/>
          </a:stretch>
        </p:blipFill>
        <p:spPr>
          <a:xfrm>
            <a:off x="4603750" y="5011738"/>
            <a:ext cx="1844675" cy="1725612"/>
          </a:xfrm>
        </p:spPr>
      </p:pic>
      <p:sp>
        <p:nvSpPr>
          <p:cNvPr id="12" name="מלבן 11"/>
          <p:cNvSpPr/>
          <p:nvPr/>
        </p:nvSpPr>
        <p:spPr>
          <a:xfrm>
            <a:off x="6682740" y="876300"/>
            <a:ext cx="2796540" cy="260604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nSpc>
                <a:spcPts val="1000"/>
              </a:lnSpc>
            </a:pPr>
            <a:r>
              <a:rPr lang="he-IL" sz="700" dirty="0">
                <a:solidFill>
                  <a:schemeClr val="bg1"/>
                </a:solidFill>
                <a:latin typeface="Levenim MT" panose="02010502060101010101" pitchFamily="2" charset="-79"/>
                <a:cs typeface="Levenim MT" panose="02010502060101010101" pitchFamily="2" charset="-79"/>
              </a:rPr>
              <a:t>י"א באדר בעבר היה יום שיוחד לזכרו ובעיקר לגבורתו של </a:t>
            </a:r>
            <a:r>
              <a:rPr lang="he-IL" sz="700" dirty="0" err="1">
                <a:solidFill>
                  <a:schemeClr val="bg1"/>
                </a:solidFill>
                <a:latin typeface="Levenim MT" panose="02010502060101010101" pitchFamily="2" charset="-79"/>
                <a:cs typeface="Levenim MT" panose="02010502060101010101" pitchFamily="2" charset="-79"/>
              </a:rPr>
              <a:t>טרומפלדור</a:t>
            </a:r>
            <a:r>
              <a:rPr lang="he-IL" sz="700" dirty="0">
                <a:solidFill>
                  <a:schemeClr val="bg1"/>
                </a:solidFill>
                <a:latin typeface="Levenim MT" panose="02010502060101010101" pitchFamily="2" charset="-79"/>
                <a:cs typeface="Levenim MT" panose="02010502060101010101" pitchFamily="2" charset="-79"/>
              </a:rPr>
              <a:t>, שנפל בקרב שהתנהל בחצר תל חי ב 1920.  גבורתו הפכה למיתוס, במיוחד לאחר שלפני מותו </a:t>
            </a:r>
            <a:r>
              <a:rPr lang="he-IL" sz="700" dirty="0" err="1">
                <a:solidFill>
                  <a:schemeClr val="bg1"/>
                </a:solidFill>
                <a:latin typeface="Levenim MT" panose="02010502060101010101" pitchFamily="2" charset="-79"/>
                <a:cs typeface="Levenim MT" panose="02010502060101010101" pitchFamily="2" charset="-79"/>
              </a:rPr>
              <a:t>טרומפלדור</a:t>
            </a:r>
            <a:r>
              <a:rPr lang="he-IL" sz="700" dirty="0">
                <a:solidFill>
                  <a:schemeClr val="bg1"/>
                </a:solidFill>
                <a:latin typeface="Levenim MT" panose="02010502060101010101" pitchFamily="2" charset="-79"/>
                <a:cs typeface="Levenim MT" panose="02010502060101010101" pitchFamily="2" charset="-79"/>
              </a:rPr>
              <a:t> אמר 'אין דבר, טוב למות בעד הארץ'. שירי גבורה, סיפורי גבורה וטקסים יוחדו לגבורתו של </a:t>
            </a:r>
            <a:r>
              <a:rPr lang="he-IL" sz="700" dirty="0" err="1">
                <a:solidFill>
                  <a:schemeClr val="bg1"/>
                </a:solidFill>
                <a:latin typeface="Levenim MT" panose="02010502060101010101" pitchFamily="2" charset="-79"/>
                <a:cs typeface="Levenim MT" panose="02010502060101010101" pitchFamily="2" charset="-79"/>
              </a:rPr>
              <a:t>טרומפלדור</a:t>
            </a:r>
            <a:r>
              <a:rPr lang="he-IL" sz="700" dirty="0">
                <a:solidFill>
                  <a:schemeClr val="bg1"/>
                </a:solidFill>
                <a:latin typeface="Levenim MT" panose="02010502060101010101" pitchFamily="2" charset="-79"/>
                <a:cs typeface="Levenim MT" panose="02010502060101010101" pitchFamily="2" charset="-79"/>
              </a:rPr>
              <a:t>. בשנות השמונים של המאה הקודמת המיתוס החל להיסדק. </a:t>
            </a:r>
            <a:r>
              <a:rPr lang="he-IL" sz="700" dirty="0" smtClean="0">
                <a:solidFill>
                  <a:schemeClr val="bg1"/>
                </a:solidFill>
                <a:latin typeface="Levenim MT" panose="02010502060101010101" pitchFamily="2" charset="-79"/>
                <a:cs typeface="Levenim MT" panose="02010502060101010101" pitchFamily="2" charset="-79"/>
              </a:rPr>
              <a:t>אנו בשומר החדש רואים חובה לציין את היום ולעסוק בערכים שהוא מבטא. </a:t>
            </a:r>
            <a:endParaRPr lang="he-IL" sz="700" dirty="0">
              <a:solidFill>
                <a:schemeClr val="bg1"/>
              </a:solidFill>
              <a:latin typeface="Levenim MT" panose="02010502060101010101" pitchFamily="2" charset="-79"/>
              <a:cs typeface="Levenim MT" panose="02010502060101010101" pitchFamily="2" charset="-79"/>
            </a:endParaRP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לעתים בחיים אנו נבחנים בשאלה האם אנו מסכימים לשלם מחירים לטובת ערכים בהם אנו מחזיקים.</a:t>
            </a:r>
            <a:r>
              <a:rPr lang="he-IL" sz="700" dirty="0">
                <a:solidFill>
                  <a:schemeClr val="bg1"/>
                </a:solidFill>
                <a:latin typeface="Levenim MT" panose="02010502060101010101" pitchFamily="2" charset="-79"/>
                <a:cs typeface="Levenim MT" panose="02010502060101010101" pitchFamily="2" charset="-79"/>
              </a:rPr>
              <a:t> </a:t>
            </a:r>
            <a:r>
              <a:rPr lang="he-IL" sz="700" dirty="0" smtClean="0">
                <a:solidFill>
                  <a:schemeClr val="bg1"/>
                </a:solidFill>
                <a:latin typeface="Levenim MT" panose="02010502060101010101" pitchFamily="2" charset="-79"/>
                <a:cs typeface="Levenim MT" panose="02010502060101010101" pitchFamily="2" charset="-79"/>
              </a:rPr>
              <a:t>המחירים יכולים להיות קטנים או גדולים, ולפעמים אנו מכריעים לשלם את המחיר ולפעמים לא.</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המוכנות להסכים לשלם מחיר יכולה להתבטא בהחלפה בשמירה לבקשת חבר במצפה או סיוע לחבר לעבודה, בקהילה או במשפחה ואף יכולה  להתבטא ביציאה מאזור הנוחות עד כדי סיכון חיים, בזמן השירות הצבאי או אף בשליחות אזרחית.</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אנו מבקשים לחזור אל אותם ערכים וזיכרונות של ראשית הציונות, שמסיבות שונות נשכחו. אנו מבקשים להתבונן בעומקה של הגבורה, מתוך רצון לקנות את אותה גבורה, דווקא בחיים הרגילים. אפשר לומר כי ערך גבורה בחיים יכול להיקרא גם 'אומץ אזרחי'.  </a:t>
            </a:r>
          </a:p>
        </p:txBody>
      </p:sp>
      <p:sp>
        <p:nvSpPr>
          <p:cNvPr id="13" name="מלבן 12"/>
          <p:cNvSpPr/>
          <p:nvPr/>
        </p:nvSpPr>
        <p:spPr>
          <a:xfrm>
            <a:off x="6682740" y="3597095"/>
            <a:ext cx="2796540" cy="2080552"/>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700" b="1" dirty="0" smtClean="0">
                <a:solidFill>
                  <a:srgbClr val="5E4D36"/>
                </a:solidFill>
                <a:latin typeface="Levenim MT" panose="02010502060101010101" pitchFamily="2" charset="-79"/>
                <a:cs typeface="Levenim MT" panose="02010502060101010101" pitchFamily="2" charset="-79"/>
              </a:rPr>
              <a:t>א. </a:t>
            </a:r>
            <a:r>
              <a:rPr lang="he-IL" sz="700" b="1" dirty="0">
                <a:solidFill>
                  <a:srgbClr val="5E4D36"/>
                </a:solidFill>
                <a:latin typeface="Levenim MT" panose="02010502060101010101" pitchFamily="2" charset="-79"/>
                <a:cs typeface="Levenim MT" panose="02010502060101010101" pitchFamily="2" charset="-79"/>
              </a:rPr>
              <a:t>שבירת המיתוס - טוב לחיות בעד ארצנו </a:t>
            </a:r>
          </a:p>
          <a:p>
            <a:pPr marL="17145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השיר של זאב טנא משוחח עם מיתוס הגבורה של </a:t>
            </a:r>
            <a:r>
              <a:rPr lang="he-IL" sz="700" dirty="0" err="1" smtClean="0">
                <a:solidFill>
                  <a:srgbClr val="5E4D36"/>
                </a:solidFill>
                <a:latin typeface="Levenim MT" panose="02010502060101010101" pitchFamily="2" charset="-79"/>
                <a:cs typeface="Levenim MT" panose="02010502060101010101" pitchFamily="2" charset="-79"/>
              </a:rPr>
              <a:t>טרומפלדור</a:t>
            </a:r>
            <a:r>
              <a:rPr lang="he-IL" sz="700" dirty="0" smtClean="0">
                <a:solidFill>
                  <a:srgbClr val="5E4D36"/>
                </a:solidFill>
                <a:latin typeface="Levenim MT" panose="02010502060101010101" pitchFamily="2" charset="-79"/>
                <a:cs typeface="Levenim MT" panose="02010502060101010101" pitchFamily="2" charset="-79"/>
              </a:rPr>
              <a:t>. מה בעצם הוא מבקש לומר? מה היתרון ומהי הסכנה שבמסר?</a:t>
            </a:r>
          </a:p>
          <a:p>
            <a:pPr>
              <a:lnSpc>
                <a:spcPts val="1000"/>
              </a:lnSpc>
            </a:pPr>
            <a:r>
              <a:rPr lang="he-IL" sz="700" b="1" dirty="0" smtClean="0">
                <a:solidFill>
                  <a:srgbClr val="5E4D36"/>
                </a:solidFill>
                <a:latin typeface="Levenim MT" panose="02010502060101010101" pitchFamily="2" charset="-79"/>
                <a:cs typeface="Levenim MT" panose="02010502060101010101" pitchFamily="2" charset="-79"/>
              </a:rPr>
              <a:t>ב. </a:t>
            </a:r>
            <a:r>
              <a:rPr lang="he-IL" sz="700" b="1" dirty="0">
                <a:solidFill>
                  <a:srgbClr val="5E4D36"/>
                </a:solidFill>
                <a:latin typeface="Levenim MT" panose="02010502060101010101" pitchFamily="2" charset="-79"/>
                <a:cs typeface="Levenim MT" panose="02010502060101010101" pitchFamily="2" charset="-79"/>
              </a:rPr>
              <a:t>טוב לחיות חיים של חירות </a:t>
            </a:r>
          </a:p>
          <a:p>
            <a:pPr marL="171450" indent="-171450">
              <a:lnSpc>
                <a:spcPts val="1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מהו הפתרון שבן גוריון מציע </a:t>
            </a:r>
            <a:r>
              <a:rPr lang="he-IL" sz="700" dirty="0" smtClean="0">
                <a:solidFill>
                  <a:srgbClr val="5E4D36"/>
                </a:solidFill>
                <a:latin typeface="Levenim MT" panose="02010502060101010101" pitchFamily="2" charset="-79"/>
                <a:cs typeface="Levenim MT" panose="02010502060101010101" pitchFamily="2" charset="-79"/>
              </a:rPr>
              <a:t>למתח שבין המיתוס ושבירתו?</a:t>
            </a:r>
          </a:p>
          <a:p>
            <a:pPr marL="17145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כיצד הרעיון של בן גוריון יכול לבוא לידי ביטוי בחיים שלנו כאן ועכשיו בשאלת המחיר שיש לשלם בחיים במצפה, בשמירות, בעבודה ובשגרת הארגון? </a:t>
            </a:r>
            <a:r>
              <a:rPr lang="he-IL" sz="700" b="1" dirty="0" smtClean="0">
                <a:solidFill>
                  <a:srgbClr val="5E4D36"/>
                </a:solidFill>
                <a:latin typeface="Levenim MT" panose="02010502060101010101" pitchFamily="2" charset="-79"/>
                <a:cs typeface="Levenim MT" panose="02010502060101010101" pitchFamily="2" charset="-79"/>
              </a:rPr>
              <a:t>נסו לבחון דוגמאות חיים.</a:t>
            </a:r>
          </a:p>
          <a:p>
            <a:pPr>
              <a:lnSpc>
                <a:spcPts val="1000"/>
              </a:lnSpc>
            </a:pPr>
            <a:r>
              <a:rPr lang="he-IL" sz="600" dirty="0" smtClean="0">
                <a:solidFill>
                  <a:srgbClr val="5E4D36"/>
                </a:solidFill>
                <a:latin typeface="Levenim MT" panose="02010502060101010101" pitchFamily="2" charset="-79"/>
                <a:cs typeface="Levenim MT" panose="02010502060101010101" pitchFamily="2" charset="-79"/>
              </a:rPr>
              <a:t>ג. </a:t>
            </a:r>
            <a:r>
              <a:rPr lang="he-IL" sz="700" b="1" dirty="0">
                <a:solidFill>
                  <a:srgbClr val="5E4D36"/>
                </a:solidFill>
                <a:latin typeface="Levenim MT" panose="02010502060101010101" pitchFamily="2" charset="-79"/>
                <a:cs typeface="Levenim MT" panose="02010502060101010101" pitchFamily="2" charset="-79"/>
              </a:rPr>
              <a:t>גבורת </a:t>
            </a:r>
            <a:r>
              <a:rPr lang="he-IL" sz="700" b="1" dirty="0" smtClean="0">
                <a:solidFill>
                  <a:srgbClr val="5E4D36"/>
                </a:solidFill>
                <a:latin typeface="Levenim MT" panose="02010502060101010101" pitchFamily="2" charset="-79"/>
                <a:cs typeface="Levenim MT" panose="02010502060101010101" pitchFamily="2" charset="-79"/>
              </a:rPr>
              <a:t>החיים – אומץ אזרחי</a:t>
            </a:r>
          </a:p>
          <a:p>
            <a:pPr marL="171450" indent="-171450">
              <a:lnSpc>
                <a:spcPts val="1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איזה תהליך העביר אביו של יגאל אלון את בנו? מה דעתכם על הדרך?</a:t>
            </a:r>
          </a:p>
          <a:p>
            <a:pPr marL="171450" indent="-171450">
              <a:lnSpc>
                <a:spcPts val="1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כיצד ניגש אביו של יגאל אלון ללחימה, וכיצד גישה זו מבטאת את היחס בין אהבת החיים לבין המוכנות למסור את הנפש?</a:t>
            </a: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א. שבירת המיתוס - טוב לחיות בעד ארצנו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במקום מתחת לשמש </a:t>
            </a:r>
            <a:r>
              <a:rPr lang="he-IL" sz="700" dirty="0" smtClean="0">
                <a:solidFill>
                  <a:srgbClr val="5E4D36"/>
                </a:solidFill>
                <a:latin typeface="Levenim MT" panose="02010502060101010101" pitchFamily="2" charset="-79"/>
                <a:cs typeface="Levenim MT" panose="02010502060101010101" pitchFamily="2" charset="-79"/>
              </a:rPr>
              <a:t>בסביבה </a:t>
            </a:r>
            <a:r>
              <a:rPr lang="he-IL" sz="700" dirty="0">
                <a:solidFill>
                  <a:srgbClr val="5E4D36"/>
                </a:solidFill>
                <a:latin typeface="Levenim MT" panose="02010502060101010101" pitchFamily="2" charset="-79"/>
                <a:cs typeface="Levenim MT" panose="02010502060101010101" pitchFamily="2" charset="-79"/>
              </a:rPr>
              <a:t>טובה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וכחול של שמיים </a:t>
            </a:r>
            <a:r>
              <a:rPr lang="he-IL" sz="700" dirty="0" smtClean="0">
                <a:solidFill>
                  <a:srgbClr val="5E4D36"/>
                </a:solidFill>
                <a:latin typeface="Levenim MT" panose="02010502060101010101" pitchFamily="2" charset="-79"/>
                <a:cs typeface="Levenim MT" panose="02010502060101010101" pitchFamily="2" charset="-79"/>
              </a:rPr>
              <a:t>וצהוב </a:t>
            </a:r>
            <a:r>
              <a:rPr lang="he-IL" sz="700" dirty="0">
                <a:solidFill>
                  <a:srgbClr val="5E4D36"/>
                </a:solidFill>
                <a:latin typeface="Levenim MT" panose="02010502060101010101" pitchFamily="2" charset="-79"/>
                <a:cs typeface="Levenim MT" panose="02010502060101010101" pitchFamily="2" charset="-79"/>
              </a:rPr>
              <a:t>של אדמה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ים אחד מלוח </a:t>
            </a:r>
            <a:r>
              <a:rPr lang="he-IL" sz="700" dirty="0" smtClean="0">
                <a:solidFill>
                  <a:srgbClr val="5E4D36"/>
                </a:solidFill>
                <a:latin typeface="Levenim MT" panose="02010502060101010101" pitchFamily="2" charset="-79"/>
                <a:cs typeface="Levenim MT" panose="02010502060101010101" pitchFamily="2" charset="-79"/>
              </a:rPr>
              <a:t>וים </a:t>
            </a:r>
            <a:r>
              <a:rPr lang="he-IL" sz="700" dirty="0">
                <a:solidFill>
                  <a:srgbClr val="5E4D36"/>
                </a:solidFill>
                <a:latin typeface="Levenim MT" panose="02010502060101010101" pitchFamily="2" charset="-79"/>
                <a:cs typeface="Levenim MT" panose="02010502060101010101" pitchFamily="2" charset="-79"/>
              </a:rPr>
              <a:t>אחד מתוק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המקום הכי נמוך בעולם </a:t>
            </a:r>
            <a:r>
              <a:rPr lang="he-IL" sz="700" dirty="0" smtClean="0">
                <a:solidFill>
                  <a:srgbClr val="5E4D36"/>
                </a:solidFill>
                <a:latin typeface="Levenim MT" panose="02010502060101010101" pitchFamily="2" charset="-79"/>
                <a:cs typeface="Levenim MT" panose="02010502060101010101" pitchFamily="2" charset="-79"/>
              </a:rPr>
              <a:t>השלום </a:t>
            </a:r>
            <a:r>
              <a:rPr lang="he-IL" sz="700" dirty="0">
                <a:solidFill>
                  <a:srgbClr val="5E4D36"/>
                </a:solidFill>
                <a:latin typeface="Levenim MT" panose="02010502060101010101" pitchFamily="2" charset="-79"/>
                <a:cs typeface="Levenim MT" panose="02010502060101010101" pitchFamily="2" charset="-79"/>
              </a:rPr>
              <a:t>הכי ירוק </a:t>
            </a:r>
          </a:p>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תנו רק </a:t>
            </a:r>
            <a:r>
              <a:rPr lang="he-IL" sz="700" dirty="0" smtClean="0">
                <a:solidFill>
                  <a:srgbClr val="5E4D36"/>
                </a:solidFill>
                <a:latin typeface="Levenim MT" panose="02010502060101010101" pitchFamily="2" charset="-79"/>
                <a:cs typeface="Levenim MT" panose="02010502060101010101" pitchFamily="2" charset="-79"/>
              </a:rPr>
              <a:t>תנו </a:t>
            </a:r>
            <a:r>
              <a:rPr lang="he-IL" sz="700" dirty="0">
                <a:solidFill>
                  <a:srgbClr val="5E4D36"/>
                </a:solidFill>
                <a:latin typeface="Levenim MT" panose="02010502060101010101" pitchFamily="2" charset="-79"/>
                <a:cs typeface="Levenim MT" panose="02010502060101010101" pitchFamily="2" charset="-79"/>
              </a:rPr>
              <a:t>רק הזדמנות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תנו רק הזדמנות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טוב לחיות ולא למות </a:t>
            </a:r>
          </a:p>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פינה בצד הדרך </a:t>
            </a:r>
            <a:r>
              <a:rPr lang="he-IL" sz="700" dirty="0" smtClean="0">
                <a:solidFill>
                  <a:srgbClr val="5E4D36"/>
                </a:solidFill>
                <a:latin typeface="Levenim MT" panose="02010502060101010101" pitchFamily="2" charset="-79"/>
                <a:cs typeface="Levenim MT" panose="02010502060101010101" pitchFamily="2" charset="-79"/>
              </a:rPr>
              <a:t>בשעה </a:t>
            </a:r>
            <a:r>
              <a:rPr lang="he-IL" sz="700" dirty="0">
                <a:solidFill>
                  <a:srgbClr val="5E4D36"/>
                </a:solidFill>
                <a:latin typeface="Levenim MT" panose="02010502060101010101" pitchFamily="2" charset="-79"/>
                <a:cs typeface="Levenim MT" panose="02010502060101010101" pitchFamily="2" charset="-79"/>
              </a:rPr>
              <a:t>טובה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סוף לחיפושים </a:t>
            </a:r>
            <a:r>
              <a:rPr lang="he-IL" sz="700" dirty="0" smtClean="0">
                <a:solidFill>
                  <a:srgbClr val="5E4D36"/>
                </a:solidFill>
                <a:latin typeface="Levenim MT" panose="02010502060101010101" pitchFamily="2" charset="-79"/>
                <a:cs typeface="Levenim MT" panose="02010502060101010101" pitchFamily="2" charset="-79"/>
              </a:rPr>
              <a:t>זמן </a:t>
            </a:r>
            <a:r>
              <a:rPr lang="he-IL" sz="700" dirty="0">
                <a:solidFill>
                  <a:srgbClr val="5E4D36"/>
                </a:solidFill>
                <a:latin typeface="Levenim MT" panose="02010502060101010101" pitchFamily="2" charset="-79"/>
                <a:cs typeface="Levenim MT" panose="02010502060101010101" pitchFamily="2" charset="-79"/>
              </a:rPr>
              <a:t>לאהבה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קיץ אחד ארוך </a:t>
            </a:r>
            <a:r>
              <a:rPr lang="he-IL" sz="700" dirty="0" err="1">
                <a:solidFill>
                  <a:srgbClr val="5E4D36"/>
                </a:solidFill>
                <a:latin typeface="Levenim MT" panose="02010502060101010101" pitchFamily="2" charset="-79"/>
                <a:cs typeface="Levenim MT" panose="02010502060101010101" pitchFamily="2" charset="-79"/>
              </a:rPr>
              <a:t>ארוך</a:t>
            </a:r>
            <a:r>
              <a:rPr lang="he-IL" sz="700" dirty="0">
                <a:solidFill>
                  <a:srgbClr val="5E4D36"/>
                </a:solidFill>
                <a:latin typeface="Levenim MT" panose="02010502060101010101" pitchFamily="2" charset="-79"/>
                <a:cs typeface="Levenim MT" panose="02010502060101010101" pitchFamily="2" charset="-79"/>
              </a:rPr>
              <a:t> </a:t>
            </a:r>
            <a:r>
              <a:rPr lang="he-IL" sz="700" dirty="0" smtClean="0">
                <a:solidFill>
                  <a:srgbClr val="5E4D36"/>
                </a:solidFill>
                <a:latin typeface="Levenim MT" panose="02010502060101010101" pitchFamily="2" charset="-79"/>
                <a:cs typeface="Levenim MT" panose="02010502060101010101" pitchFamily="2" charset="-79"/>
              </a:rPr>
              <a:t>וחורף </a:t>
            </a:r>
            <a:r>
              <a:rPr lang="he-IL" sz="700" dirty="0">
                <a:solidFill>
                  <a:srgbClr val="5E4D36"/>
                </a:solidFill>
                <a:latin typeface="Levenim MT" panose="02010502060101010101" pitchFamily="2" charset="-79"/>
                <a:cs typeface="Levenim MT" panose="02010502060101010101" pitchFamily="2" charset="-79"/>
              </a:rPr>
              <a:t>שלא נשאר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המקום הכי קדוש בעולם </a:t>
            </a:r>
            <a:r>
              <a:rPr lang="he-IL" sz="700" dirty="0" smtClean="0">
                <a:solidFill>
                  <a:srgbClr val="5E4D36"/>
                </a:solidFill>
                <a:latin typeface="Levenim MT" panose="02010502060101010101" pitchFamily="2" charset="-79"/>
                <a:cs typeface="Levenim MT" panose="02010502060101010101" pitchFamily="2" charset="-79"/>
              </a:rPr>
              <a:t>וסיפור </a:t>
            </a:r>
            <a:r>
              <a:rPr lang="he-IL" sz="700" dirty="0">
                <a:solidFill>
                  <a:srgbClr val="5E4D36"/>
                </a:solidFill>
                <a:latin typeface="Levenim MT" panose="02010502060101010101" pitchFamily="2" charset="-79"/>
                <a:cs typeface="Levenim MT" panose="02010502060101010101" pitchFamily="2" charset="-79"/>
              </a:rPr>
              <a:t>שלא נגמר </a:t>
            </a:r>
          </a:p>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תנו רק... </a:t>
            </a:r>
          </a:p>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חול לבן ורך </a:t>
            </a:r>
            <a:r>
              <a:rPr lang="he-IL" sz="700" dirty="0" smtClean="0">
                <a:solidFill>
                  <a:srgbClr val="5E4D36"/>
                </a:solidFill>
                <a:latin typeface="Levenim MT" panose="02010502060101010101" pitchFamily="2" charset="-79"/>
                <a:cs typeface="Levenim MT" panose="02010502060101010101" pitchFamily="2" charset="-79"/>
              </a:rPr>
              <a:t>שכולו </a:t>
            </a:r>
            <a:r>
              <a:rPr lang="he-IL" sz="700" dirty="0">
                <a:solidFill>
                  <a:srgbClr val="5E4D36"/>
                </a:solidFill>
                <a:latin typeface="Levenim MT" panose="02010502060101010101" pitchFamily="2" charset="-79"/>
                <a:cs typeface="Levenim MT" panose="02010502060101010101" pitchFamily="2" charset="-79"/>
              </a:rPr>
              <a:t>שלווה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אפשר להיות לבד </a:t>
            </a:r>
            <a:r>
              <a:rPr lang="he-IL" sz="700" dirty="0" smtClean="0">
                <a:solidFill>
                  <a:srgbClr val="5E4D36"/>
                </a:solidFill>
                <a:latin typeface="Levenim MT" panose="02010502060101010101" pitchFamily="2" charset="-79"/>
                <a:cs typeface="Levenim MT" panose="02010502060101010101" pitchFamily="2" charset="-79"/>
              </a:rPr>
              <a:t>קרוב </a:t>
            </a:r>
            <a:r>
              <a:rPr lang="he-IL" sz="700" dirty="0">
                <a:solidFill>
                  <a:srgbClr val="5E4D36"/>
                </a:solidFill>
                <a:latin typeface="Levenim MT" panose="02010502060101010101" pitchFamily="2" charset="-79"/>
                <a:cs typeface="Levenim MT" panose="02010502060101010101" pitchFamily="2" charset="-79"/>
              </a:rPr>
              <a:t>עם עצמך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עיר </a:t>
            </a:r>
            <a:r>
              <a:rPr lang="he-IL" sz="700" dirty="0" err="1">
                <a:solidFill>
                  <a:srgbClr val="5E4D36"/>
                </a:solidFill>
                <a:latin typeface="Levenim MT" panose="02010502060101010101" pitchFamily="2" charset="-79"/>
                <a:cs typeface="Levenim MT" panose="02010502060101010101" pitchFamily="2" charset="-79"/>
              </a:rPr>
              <a:t>שהיתה</a:t>
            </a:r>
            <a:r>
              <a:rPr lang="he-IL" sz="700" dirty="0">
                <a:solidFill>
                  <a:srgbClr val="5E4D36"/>
                </a:solidFill>
                <a:latin typeface="Levenim MT" panose="02010502060101010101" pitchFamily="2" charset="-79"/>
                <a:cs typeface="Levenim MT" panose="02010502060101010101" pitchFamily="2" charset="-79"/>
              </a:rPr>
              <a:t> חולות </a:t>
            </a:r>
            <a:r>
              <a:rPr lang="he-IL" sz="700" dirty="0" smtClean="0">
                <a:solidFill>
                  <a:srgbClr val="5E4D36"/>
                </a:solidFill>
                <a:latin typeface="Levenim MT" panose="02010502060101010101" pitchFamily="2" charset="-79"/>
                <a:cs typeface="Levenim MT" panose="02010502060101010101" pitchFamily="2" charset="-79"/>
              </a:rPr>
              <a:t>ועמק </a:t>
            </a:r>
            <a:r>
              <a:rPr lang="he-IL" sz="700" dirty="0">
                <a:solidFill>
                  <a:srgbClr val="5E4D36"/>
                </a:solidFill>
                <a:latin typeface="Levenim MT" panose="02010502060101010101" pitchFamily="2" charset="-79"/>
                <a:cs typeface="Levenim MT" panose="02010502060101010101" pitchFamily="2" charset="-79"/>
              </a:rPr>
              <a:t>שהיה ביצה </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העם הכי מפוזר בעולם </a:t>
            </a:r>
            <a:r>
              <a:rPr lang="he-IL" sz="700" dirty="0" smtClean="0">
                <a:solidFill>
                  <a:srgbClr val="5E4D36"/>
                </a:solidFill>
                <a:latin typeface="Levenim MT" panose="02010502060101010101" pitchFamily="2" charset="-79"/>
                <a:cs typeface="Levenim MT" panose="02010502060101010101" pitchFamily="2" charset="-79"/>
              </a:rPr>
              <a:t>משיח </a:t>
            </a:r>
            <a:r>
              <a:rPr lang="he-IL" sz="700" dirty="0">
                <a:solidFill>
                  <a:srgbClr val="5E4D36"/>
                </a:solidFill>
                <a:latin typeface="Levenim MT" panose="02010502060101010101" pitchFamily="2" charset="-79"/>
                <a:cs typeface="Levenim MT" panose="02010502060101010101" pitchFamily="2" charset="-79"/>
              </a:rPr>
              <a:t>שעוד לא בא </a:t>
            </a:r>
          </a:p>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תנו רק..</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 שרה לוי-תנאי</a:t>
            </a:r>
          </a:p>
          <a:p>
            <a:pPr>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ג. </a:t>
            </a:r>
            <a:r>
              <a:rPr lang="he-IL" sz="950" b="1" dirty="0" smtClean="0">
                <a:solidFill>
                  <a:srgbClr val="5E4D36"/>
                </a:solidFill>
                <a:latin typeface="Levenim MT" panose="02010502060101010101" pitchFamily="2" charset="-79"/>
                <a:cs typeface="Levenim MT" panose="02010502060101010101" pitchFamily="2" charset="-79"/>
              </a:rPr>
              <a:t>גבורת החיים – אומץ אזרחי</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כשהגעתי לגיל בר-מצווה, קרא לי אבא למחסן התבואות שבחצר, ואמר: "בהנחת תפילין עוד לא  הגשמת את כל המצוות. אתה נעשה לאיש, ומעכשיו יהיה לך נשק משלך."</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בדברו הוציא אקדח, הושיטו לי ואמר: "הוא שלך. שמור עליו, נקה אותו, והסתר מפני עין-רעה..."</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התרגשתי מאוד. ליום הזה ציפיתי. מעתה יהיה לי נשק, </a:t>
            </a:r>
            <a:r>
              <a:rPr lang="he-IL" sz="650" dirty="0" err="1">
                <a:solidFill>
                  <a:srgbClr val="5E4D36"/>
                </a:solidFill>
                <a:latin typeface="Levenim MT" panose="02010502060101010101" pitchFamily="2" charset="-79"/>
                <a:cs typeface="Levenim MT" panose="02010502060101010101" pitchFamily="2" charset="-79"/>
              </a:rPr>
              <a:t>כלאחי</a:t>
            </a:r>
            <a:r>
              <a:rPr lang="he-IL" sz="650" dirty="0">
                <a:solidFill>
                  <a:srgbClr val="5E4D36"/>
                </a:solidFill>
                <a:latin typeface="Levenim MT" panose="02010502060101010101" pitchFamily="2" charset="-79"/>
                <a:cs typeface="Levenim MT" panose="02010502060101010101" pitchFamily="2" charset="-79"/>
              </a:rPr>
              <a:t> הבוגרים, </a:t>
            </a:r>
            <a:r>
              <a:rPr lang="he-IL" sz="650" dirty="0" err="1">
                <a:solidFill>
                  <a:srgbClr val="5E4D36"/>
                </a:solidFill>
                <a:latin typeface="Levenim MT" panose="02010502060101010101" pitchFamily="2" charset="-79"/>
                <a:cs typeface="Levenim MT" panose="02010502060101010101" pitchFamily="2" charset="-79"/>
              </a:rPr>
              <a:t>כלאבא</a:t>
            </a:r>
            <a:r>
              <a:rPr lang="he-IL" sz="650" dirty="0">
                <a:solidFill>
                  <a:srgbClr val="5E4D36"/>
                </a:solidFill>
                <a:latin typeface="Levenim MT" panose="02010502060101010101" pitchFamily="2" charset="-79"/>
                <a:cs typeface="Levenim MT" panose="02010502060101010101" pitchFamily="2" charset="-79"/>
              </a:rPr>
              <a:t>.</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ואבא הוסיף: הערב תצא לשמור על שארית התבואה </a:t>
            </a:r>
            <a:r>
              <a:rPr lang="he-IL" sz="650" dirty="0" err="1">
                <a:solidFill>
                  <a:srgbClr val="5E4D36"/>
                </a:solidFill>
                <a:latin typeface="Levenim MT" panose="02010502060101010101" pitchFamily="2" charset="-79"/>
                <a:cs typeface="Levenim MT" panose="02010502060101010101" pitchFamily="2" charset="-79"/>
              </a:rPr>
              <a:t>הקצורה</a:t>
            </a:r>
            <a:r>
              <a:rPr lang="he-IL" sz="650" dirty="0">
                <a:solidFill>
                  <a:srgbClr val="5E4D36"/>
                </a:solidFill>
                <a:latin typeface="Levenim MT" panose="02010502060101010101" pitchFamily="2" charset="-79"/>
                <a:cs typeface="Levenim MT" panose="02010502060101010101" pitchFamily="2" charset="-79"/>
              </a:rPr>
              <a:t>, בחלקת ה"בלוט" (עץ אלון) שלנו.</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עם השקיעה, פניתי ללכת לכיוון חלקת ה"בלוט" בה צמחו עצי אלון יפים...הייתי נרגש מאוד. זו פעם ראשונה שאני יוצא לשמירה לבדי, בלילה. ככל שרחקתי מהכפר גברו התרגשותי ופחדי. הגעתי לחלקה, התמקמתי תחת אחד מעצי האלון, </a:t>
            </a:r>
            <a:r>
              <a:rPr lang="he-IL" sz="650" dirty="0" err="1">
                <a:solidFill>
                  <a:srgbClr val="5E4D36"/>
                </a:solidFill>
                <a:latin typeface="Levenim MT" panose="02010502060101010101" pitchFamily="2" charset="-79"/>
                <a:cs typeface="Levenim MT" panose="02010502060101010101" pitchFamily="2" charset="-79"/>
              </a:rPr>
              <a:t>מאחרי</a:t>
            </a:r>
            <a:r>
              <a:rPr lang="he-IL" sz="650" dirty="0">
                <a:solidFill>
                  <a:srgbClr val="5E4D36"/>
                </a:solidFill>
                <a:latin typeface="Levenim MT" panose="02010502060101010101" pitchFamily="2" charset="-79"/>
                <a:cs typeface="Levenim MT" panose="02010502060101010101" pitchFamily="2" charset="-79"/>
              </a:rPr>
              <a:t> סלע גדול. הצפרים עדיין הכינו עצמן לשנת הלילה וצפצופן הגביר את פחדי... רק משהשתרר שקט, נרגעתי מעט, התחלתי להקשיב לקולות הלילה והתפללתי שהלילה לא יגיעו הגנבים..</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אולם מאוחר יותר, הבחנתי בכמה רוכבי-סוסים שנכנסו לשדה והחלו לאסוף את התבואה לשקיהם.</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כפי שאבא הורה לי, הנחתי להם תחילה לשקוע בעבודה ואז קראתי אליהם קריאת-אזהרה: </a:t>
            </a:r>
            <a:r>
              <a:rPr lang="he-IL" sz="650" dirty="0" err="1">
                <a:solidFill>
                  <a:srgbClr val="5E4D36"/>
                </a:solidFill>
                <a:latin typeface="Levenim MT" panose="02010502060101010101" pitchFamily="2" charset="-79"/>
                <a:cs typeface="Levenim MT" panose="02010502060101010101" pitchFamily="2" charset="-79"/>
              </a:rPr>
              <a:t>ענדק</a:t>
            </a:r>
            <a:r>
              <a:rPr lang="he-IL" sz="650" dirty="0">
                <a:solidFill>
                  <a:srgbClr val="5E4D36"/>
                </a:solidFill>
                <a:latin typeface="Levenim MT" panose="02010502060101010101" pitchFamily="2" charset="-79"/>
                <a:cs typeface="Levenim MT" panose="02010502060101010101" pitchFamily="2" charset="-79"/>
              </a:rPr>
              <a:t>! הקריאה לא הרתיעה אותם, והם המשיכו באיסוף. דרכתי את הנשק בתקוה שקול הדריכה יבריחם,  וזה לא קרה. הרמתי את האקדח ויריתי </a:t>
            </a:r>
            <a:r>
              <a:rPr lang="he-IL" sz="650" dirty="0" err="1">
                <a:solidFill>
                  <a:srgbClr val="5E4D36"/>
                </a:solidFill>
                <a:latin typeface="Levenim MT" panose="02010502060101010101" pitchFamily="2" charset="-79"/>
                <a:cs typeface="Levenim MT" panose="02010502060101010101" pitchFamily="2" charset="-79"/>
              </a:rPr>
              <a:t>באויר</a:t>
            </a:r>
            <a:r>
              <a:rPr lang="he-IL" sz="650" dirty="0">
                <a:solidFill>
                  <a:srgbClr val="5E4D36"/>
                </a:solidFill>
                <a:latin typeface="Levenim MT" panose="02010502060101010101" pitchFamily="2" charset="-79"/>
                <a:cs typeface="Levenim MT" panose="02010502060101010101" pitchFamily="2" charset="-79"/>
              </a:rPr>
              <a:t> – הם תפסו עמדות, ודרכו את נשקם.</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שאלתי את עצמי: מה עכשיו? לירות בהם ממש? לברוח? ומה אם </a:t>
            </a:r>
            <a:r>
              <a:rPr lang="he-IL" sz="650" dirty="0" err="1">
                <a:solidFill>
                  <a:srgbClr val="5E4D36"/>
                </a:solidFill>
                <a:latin typeface="Levenim MT" panose="02010502060101010101" pitchFamily="2" charset="-79"/>
                <a:cs typeface="Levenim MT" panose="02010502060101010101" pitchFamily="2" charset="-79"/>
              </a:rPr>
              <a:t>אהרג</a:t>
            </a:r>
            <a:r>
              <a:rPr lang="he-IL" sz="650" dirty="0">
                <a:solidFill>
                  <a:srgbClr val="5E4D36"/>
                </a:solidFill>
                <a:latin typeface="Levenim MT" panose="02010502060101010101" pitchFamily="2" charset="-79"/>
                <a:cs typeface="Levenim MT" panose="02010502060101010101" pitchFamily="2" charset="-79"/>
              </a:rPr>
              <a:t>? המחשבות חלפו בי במהירות, אבל תוך כדי שבריר שניה שמעתי לפתע </a:t>
            </a:r>
            <a:r>
              <a:rPr lang="he-IL" sz="650" dirty="0" err="1">
                <a:solidFill>
                  <a:srgbClr val="5E4D36"/>
                </a:solidFill>
                <a:latin typeface="Levenim MT" panose="02010502060101010101" pitchFamily="2" charset="-79"/>
                <a:cs typeface="Levenim MT" panose="02010502060101010101" pitchFamily="2" charset="-79"/>
              </a:rPr>
              <a:t>מאחרי</a:t>
            </a:r>
            <a:r>
              <a:rPr lang="he-IL" sz="650" dirty="0">
                <a:solidFill>
                  <a:srgbClr val="5E4D36"/>
                </a:solidFill>
                <a:latin typeface="Levenim MT" panose="02010502060101010101" pitchFamily="2" charset="-79"/>
                <a:cs typeface="Levenim MT" panose="02010502060101010101" pitchFamily="2" charset="-79"/>
              </a:rPr>
              <a:t> קולות וקללות נמרצות בערבית, ומיד אחריהן יריות </a:t>
            </a:r>
            <a:r>
              <a:rPr lang="he-IL" sz="650" dirty="0" err="1">
                <a:solidFill>
                  <a:srgbClr val="5E4D36"/>
                </a:solidFill>
                <a:latin typeface="Levenim MT" panose="02010502060101010101" pitchFamily="2" charset="-79"/>
                <a:cs typeface="Levenim MT" panose="02010502060101010101" pitchFamily="2" charset="-79"/>
              </a:rPr>
              <a:t>באויר</a:t>
            </a:r>
            <a:r>
              <a:rPr lang="he-IL" sz="650" dirty="0">
                <a:solidFill>
                  <a:srgbClr val="5E4D36"/>
                </a:solidFill>
                <a:latin typeface="Levenim MT" panose="02010502060101010101" pitchFamily="2" charset="-79"/>
                <a:cs typeface="Levenim MT" panose="02010502060101010101" pitchFamily="2" charset="-79"/>
              </a:rPr>
              <a:t>  מעל לראשי הגנבים, שקפצו על סוסיהם ונעלמו בחשיכה, בהשאירם את שקי התבואה. אבן נגולה מעל ליבי. אבא, הוא שהגיח לקראתי מירכתי השדה.</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כן. הוא העמיד אותי במבחן, אך לא הניח לנער בן-13 לעמוד בכך לבדו. ברגע המכריע היה שם, וגרש את הגנבים. שמחתי </a:t>
            </a:r>
            <a:r>
              <a:rPr lang="he-IL" sz="650" dirty="0" err="1">
                <a:solidFill>
                  <a:srgbClr val="5E4D36"/>
                </a:solidFill>
                <a:latin typeface="Levenim MT" panose="02010502060101010101" pitchFamily="2" charset="-79"/>
                <a:cs typeface="Levenim MT" panose="02010502060101010101" pitchFamily="2" charset="-79"/>
              </a:rPr>
              <a:t>היתה</a:t>
            </a:r>
            <a:r>
              <a:rPr lang="he-IL" sz="650" dirty="0">
                <a:solidFill>
                  <a:srgbClr val="5E4D36"/>
                </a:solidFill>
                <a:latin typeface="Levenim MT" panose="02010502060101010101" pitchFamily="2" charset="-79"/>
                <a:cs typeface="Levenim MT" panose="02010502060101010101" pitchFamily="2" charset="-79"/>
              </a:rPr>
              <a:t> כפולה: לא זו בלבד שעמדתי במבחן, אלא שאבא ראה אותי בעמידתי.</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שאלתי את אבא אח"כ:  הרי היה ברשותך נשק, מדוע לא ירית בהם?</a:t>
            </a:r>
          </a:p>
          <a:p>
            <a:pPr>
              <a:spcAft>
                <a:spcPts val="600"/>
              </a:spcAft>
            </a:pPr>
            <a:r>
              <a:rPr lang="he-IL" sz="650" dirty="0">
                <a:solidFill>
                  <a:srgbClr val="5E4D36"/>
                </a:solidFill>
                <a:latin typeface="Levenim MT" panose="02010502060101010101" pitchFamily="2" charset="-79"/>
                <a:cs typeface="Levenim MT" panose="02010502060101010101" pitchFamily="2" charset="-79"/>
              </a:rPr>
              <a:t>תשובתו </a:t>
            </a:r>
            <a:r>
              <a:rPr lang="he-IL" sz="650" dirty="0" err="1">
                <a:solidFill>
                  <a:srgbClr val="5E4D36"/>
                </a:solidFill>
                <a:latin typeface="Levenim MT" panose="02010502060101010101" pitchFamily="2" charset="-79"/>
                <a:cs typeface="Levenim MT" panose="02010502060101010101" pitchFamily="2" charset="-79"/>
              </a:rPr>
              <a:t>היתה</a:t>
            </a:r>
            <a:r>
              <a:rPr lang="he-IL" sz="650" dirty="0">
                <a:solidFill>
                  <a:srgbClr val="5E4D36"/>
                </a:solidFill>
                <a:latin typeface="Levenim MT" panose="02010502060101010101" pitchFamily="2" charset="-79"/>
                <a:cs typeface="Levenim MT" panose="02010502060101010101" pitchFamily="2" charset="-79"/>
              </a:rPr>
              <a:t>: </a:t>
            </a:r>
            <a:r>
              <a:rPr lang="he-IL" sz="650" dirty="0" err="1">
                <a:solidFill>
                  <a:srgbClr val="5E4D36"/>
                </a:solidFill>
                <a:latin typeface="Levenim MT" panose="02010502060101010101" pitchFamily="2" charset="-79"/>
                <a:cs typeface="Levenim MT" panose="02010502060101010101" pitchFamily="2" charset="-79"/>
              </a:rPr>
              <a:t>יריה</a:t>
            </a:r>
            <a:r>
              <a:rPr lang="he-IL" sz="650" dirty="0">
                <a:solidFill>
                  <a:srgbClr val="5E4D36"/>
                </a:solidFill>
                <a:latin typeface="Levenim MT" panose="02010502060101010101" pitchFamily="2" charset="-79"/>
                <a:cs typeface="Levenim MT" panose="02010502060101010101" pitchFamily="2" charset="-79"/>
              </a:rPr>
              <a:t> עלולה להסתיים במוות. מותו של ערבי פותח חשבון-דמים העלול לארוך עשרות שנים. אנחנו חיים כאן, איתם, וכל סכסוך שניתן לפתור בידיים ובמקל, יש לסיימו ללא נשק. בו יש להשתמש רק כאשר נשקפת סכנה ממשית לחייך.</a:t>
            </a:r>
          </a:p>
          <a:p>
            <a:pPr algn="l">
              <a:spcAft>
                <a:spcPts val="600"/>
              </a:spcAft>
            </a:pPr>
            <a:r>
              <a:rPr lang="he-IL" sz="500" dirty="0">
                <a:solidFill>
                  <a:srgbClr val="5E4D36"/>
                </a:solidFill>
                <a:latin typeface="Levenim MT" panose="02010502060101010101" pitchFamily="2" charset="-79"/>
                <a:cs typeface="Levenim MT" panose="02010502060101010101" pitchFamily="2" charset="-79"/>
              </a:rPr>
              <a:t>יגאל אלון / בית אבי</a:t>
            </a:r>
            <a:endParaRPr lang="he-IL" sz="850" b="1" dirty="0" smtClean="0">
              <a:solidFill>
                <a:srgbClr val="C9C0B6"/>
              </a:solidFill>
              <a:latin typeface="Levenim MT" panose="02010502060101010101" pitchFamily="2" charset="-79"/>
              <a:cs typeface="Levenim MT" panose="02010502060101010101" pitchFamily="2" charset="-79"/>
            </a:endParaRPr>
          </a:p>
        </p:txBody>
      </p:sp>
      <p:pic>
        <p:nvPicPr>
          <p:cNvPr id="4" name="מציין מיקום של תמונה 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t="1081" b="1081"/>
          <a:stretch>
            <a:fillRect/>
          </a:stretch>
        </p:blipFill>
        <p:spPr>
          <a:xfrm>
            <a:off x="3011280" y="5495329"/>
            <a:ext cx="890609" cy="1210217"/>
          </a:xfrm>
        </p:spPr>
      </p:pic>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a:t>
            </a:r>
            <a:r>
              <a:rPr lang="he-IL" sz="950" b="1" dirty="0">
                <a:solidFill>
                  <a:srgbClr val="5E4D36"/>
                </a:solidFill>
                <a:latin typeface="Levenim MT" panose="02010502060101010101" pitchFamily="2" charset="-79"/>
                <a:cs typeface="Levenim MT" panose="02010502060101010101" pitchFamily="2" charset="-79"/>
              </a:rPr>
              <a:t>טוב לחיות חיים של חירות</a:t>
            </a:r>
            <a:endParaRPr lang="he-IL" sz="700" dirty="0">
              <a:solidFill>
                <a:srgbClr val="5E4D36"/>
              </a:solidFill>
              <a:latin typeface="Levenim MT" panose="02010502060101010101" pitchFamily="2" charset="-79"/>
              <a:cs typeface="Levenim MT" panose="02010502060101010101" pitchFamily="2" charset="-79"/>
            </a:endParaRP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לא למות באנו הנה. לא טוב למות. טוב לחיות. </a:t>
            </a:r>
            <a:r>
              <a:rPr lang="he-IL" sz="800" dirty="0" err="1">
                <a:solidFill>
                  <a:srgbClr val="5E4D36"/>
                </a:solidFill>
                <a:latin typeface="Levenim MT" panose="02010502060101010101" pitchFamily="2" charset="-79"/>
                <a:cs typeface="Levenim MT" panose="02010502060101010101" pitchFamily="2" charset="-79"/>
              </a:rPr>
              <a:t>צמאון</a:t>
            </a:r>
            <a:r>
              <a:rPr lang="he-IL" sz="800" dirty="0">
                <a:solidFill>
                  <a:srgbClr val="5E4D36"/>
                </a:solidFill>
                <a:latin typeface="Levenim MT" panose="02010502060101010101" pitchFamily="2" charset="-79"/>
                <a:cs typeface="Levenim MT" panose="02010502060101010101" pitchFamily="2" charset="-79"/>
              </a:rPr>
              <a:t> החיים, אהבה לחיים הביאה לכאן את הצעיר הגִדם מפטרבורג.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אהבת חיים גדולה הביאה אותו לארץ הזאת. ואם הוא אמר - </a:t>
            </a:r>
            <a:r>
              <a:rPr lang="he-IL" sz="800" b="1" dirty="0">
                <a:solidFill>
                  <a:srgbClr val="5E4D36"/>
                </a:solidFill>
                <a:latin typeface="Levenim MT" panose="02010502060101010101" pitchFamily="2" charset="-79"/>
                <a:cs typeface="Levenim MT" panose="02010502060101010101" pitchFamily="2" charset="-79"/>
              </a:rPr>
              <a:t>והוא אמר את זה ברגע שאדם מביע את האמת העמוקה ביותר, כי הוא אמר את זאת לפני מותו</a:t>
            </a:r>
            <a:r>
              <a:rPr lang="he-IL" sz="800" dirty="0">
                <a:solidFill>
                  <a:srgbClr val="5E4D36"/>
                </a:solidFill>
                <a:latin typeface="Levenim MT" panose="02010502060101010101" pitchFamily="2" charset="-79"/>
                <a:cs typeface="Levenim MT" panose="02010502060101010101" pitchFamily="2" charset="-79"/>
              </a:rPr>
              <a:t> - ״טוב למות בעד ארצנו״, הוא אמר זאת מתוך אהבת החיים.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מפני שכדאי לחיות.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אבל החיים שאהב היו </a:t>
            </a:r>
            <a:r>
              <a:rPr lang="he-IL" sz="800" b="1" dirty="0">
                <a:solidFill>
                  <a:srgbClr val="5E4D36"/>
                </a:solidFill>
                <a:latin typeface="Levenim MT" panose="02010502060101010101" pitchFamily="2" charset="-79"/>
                <a:cs typeface="Levenim MT" panose="02010502060101010101" pitchFamily="2" charset="-79"/>
              </a:rPr>
              <a:t>חיים של בני-חורין</a:t>
            </a:r>
            <a:r>
              <a:rPr lang="he-IL" sz="800" dirty="0">
                <a:solidFill>
                  <a:srgbClr val="5E4D36"/>
                </a:solidFill>
                <a:latin typeface="Levenim MT" panose="02010502060101010101" pitchFamily="2" charset="-79"/>
                <a:cs typeface="Levenim MT" panose="02010502060101010101" pitchFamily="2" charset="-79"/>
              </a:rPr>
              <a:t>. חיים של יהודי גאה שלא יעשו בו מה שעושים עם רבבות יהודים עכשיו בתופת הנאצית.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אפשר לחיות חיים שכדאי לחיות, רק אם יודעים למות, למות בגבורה... לא נהיה ראויים לחיים אלה וחיינו לא יהיו חיים, אם כל צעיר וצעירה בתוכנו לא ידעו גם הם, כשיש הצורך, למות. </a:t>
            </a:r>
          </a:p>
          <a:p>
            <a:pPr algn="just">
              <a:lnSpc>
                <a:spcPct val="150000"/>
              </a:lnSpc>
            </a:pPr>
            <a:r>
              <a:rPr lang="he-IL" sz="800" dirty="0">
                <a:solidFill>
                  <a:srgbClr val="5E4D36"/>
                </a:solidFill>
                <a:latin typeface="Levenim MT" panose="02010502060101010101" pitchFamily="2" charset="-79"/>
                <a:cs typeface="Levenim MT" panose="02010502060101010101" pitchFamily="2" charset="-79"/>
              </a:rPr>
              <a:t>ואנו נקראים להתכונן ולא למות - </a:t>
            </a:r>
            <a:r>
              <a:rPr lang="he-IL" sz="800" b="1" dirty="0">
                <a:solidFill>
                  <a:srgbClr val="5E4D36"/>
                </a:solidFill>
                <a:latin typeface="Levenim MT" panose="02010502060101010101" pitchFamily="2" charset="-79"/>
                <a:cs typeface="Levenim MT" panose="02010502060101010101" pitchFamily="2" charset="-79"/>
              </a:rPr>
              <a:t>לחיות אבל גם להילחם</a:t>
            </a:r>
            <a:r>
              <a:rPr lang="he-IL" sz="800" dirty="0">
                <a:solidFill>
                  <a:srgbClr val="5E4D36"/>
                </a:solidFill>
                <a:latin typeface="Levenim MT" panose="02010502060101010101" pitchFamily="2" charset="-79"/>
                <a:cs typeface="Levenim MT" panose="02010502060101010101" pitchFamily="2" charset="-79"/>
              </a:rPr>
              <a:t>".</a:t>
            </a: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נאום שנשא דוד בן-גוריון בעצרת נוער על קברם של </a:t>
            </a:r>
            <a:r>
              <a:rPr lang="he-IL" sz="600" dirty="0" err="1">
                <a:solidFill>
                  <a:srgbClr val="5E4D36"/>
                </a:solidFill>
                <a:latin typeface="Levenim MT" panose="02010502060101010101" pitchFamily="2" charset="-79"/>
                <a:cs typeface="Levenim MT" panose="02010502060101010101" pitchFamily="2" charset="-79"/>
              </a:rPr>
              <a:t>טרומפלדור</a:t>
            </a:r>
            <a:r>
              <a:rPr lang="he-IL" sz="600" dirty="0">
                <a:solidFill>
                  <a:srgbClr val="5E4D36"/>
                </a:solidFill>
                <a:latin typeface="Levenim MT" panose="02010502060101010101" pitchFamily="2" charset="-79"/>
                <a:cs typeface="Levenim MT" panose="02010502060101010101" pitchFamily="2" charset="-79"/>
              </a:rPr>
              <a:t> וחבריו באדר תש"ג (1943)</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הנחיה למעביר הלימוד</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1000" dirty="0"/>
              <a:t>השיעור הזה לוקח קצת כמובן מאליו את הידיעות שיש לנו על </a:t>
            </a:r>
            <a:r>
              <a:rPr lang="he-IL" sz="1000" dirty="0" err="1"/>
              <a:t>טרומפלדור</a:t>
            </a:r>
            <a:r>
              <a:rPr lang="he-IL" sz="1000" dirty="0"/>
              <a:t> ועל הקרב בתל חי. גם כי בשיעור של י"א באדר שנה שעבר הרחבנו, וגם כי אנו מבקשים בשיעור לעסוק בערך הגבורה והאומץ האזרחי. לכן על מעביר השיעור להגיע עם רקע ולספר בקצרה על דמותו של </a:t>
            </a:r>
            <a:r>
              <a:rPr lang="he-IL" sz="1000" dirty="0" err="1"/>
              <a:t>טרומפלדור</a:t>
            </a:r>
            <a:r>
              <a:rPr lang="he-IL" sz="1000" dirty="0"/>
              <a:t> ועל מאורעות י"א אדר. כך גם </a:t>
            </a:r>
            <a:r>
              <a:rPr lang="he-IL" sz="1000" dirty="0" smtClean="0"/>
              <a:t>לומד </a:t>
            </a:r>
            <a:r>
              <a:rPr lang="he-IL" sz="1000" dirty="0"/>
              <a:t>עצמאי שזמנו בידו והוא מבקש להרחיב מעט את ידיעותיו.</a:t>
            </a:r>
          </a:p>
          <a:p>
            <a:pPr marL="0" indent="0" algn="just">
              <a:buNone/>
            </a:pPr>
            <a:r>
              <a:rPr lang="he-IL" sz="1000" dirty="0"/>
              <a:t>על יוסף </a:t>
            </a:r>
            <a:r>
              <a:rPr lang="he-IL" sz="1000" dirty="0" err="1"/>
              <a:t>טרומפלדור</a:t>
            </a:r>
            <a:r>
              <a:rPr lang="he-IL" sz="1000" dirty="0"/>
              <a:t> אפשר לקרא </a:t>
            </a:r>
            <a:r>
              <a:rPr lang="he-IL" sz="1000" u="sng" dirty="0">
                <a:hlinkClick r:id="rId2"/>
              </a:rPr>
              <a:t> בערך </a:t>
            </a:r>
            <a:r>
              <a:rPr lang="he-IL" sz="1000" u="sng" dirty="0" err="1">
                <a:hlinkClick r:id="rId2"/>
              </a:rPr>
              <a:t>בויקיפדיה</a:t>
            </a:r>
            <a:r>
              <a:rPr lang="he-IL" sz="1000" dirty="0" smtClean="0"/>
              <a:t>. </a:t>
            </a:r>
            <a:r>
              <a:rPr lang="he-IL" sz="1000" dirty="0"/>
              <a:t>אפשר ואף </a:t>
            </a:r>
            <a:r>
              <a:rPr lang="he-IL" sz="1000" dirty="0" smtClean="0"/>
              <a:t>מומלץ </a:t>
            </a:r>
            <a:r>
              <a:rPr lang="he-IL" sz="1000" dirty="0"/>
              <a:t>להאזין בשעת ריצה או בנסיעה בתוכניות של ערן </a:t>
            </a:r>
            <a:r>
              <a:rPr lang="he-IL" sz="1000" dirty="0" err="1"/>
              <a:t>סבג</a:t>
            </a:r>
            <a:r>
              <a:rPr lang="he-IL" sz="1000" dirty="0"/>
              <a:t> </a:t>
            </a:r>
            <a:r>
              <a:rPr lang="he-IL" sz="1000" dirty="0" smtClean="0"/>
              <a:t>'חיים של </a:t>
            </a:r>
            <a:r>
              <a:rPr lang="he-IL" sz="1000" dirty="0"/>
              <a:t>אחרים' על </a:t>
            </a:r>
            <a:r>
              <a:rPr lang="he-IL" sz="1000" dirty="0" err="1"/>
              <a:t>טרומפלטור</a:t>
            </a:r>
            <a:r>
              <a:rPr lang="he-IL" sz="1000" dirty="0"/>
              <a:t>. </a:t>
            </a:r>
            <a:r>
              <a:rPr lang="he-IL" sz="1000" u="sng" dirty="0">
                <a:hlinkClick r:id="rId3"/>
              </a:rPr>
              <a:t>תוכנית א'</a:t>
            </a:r>
            <a:r>
              <a:rPr lang="he-IL" sz="1000" dirty="0"/>
              <a:t> </a:t>
            </a:r>
            <a:r>
              <a:rPr lang="he-IL" sz="1000" u="sng" dirty="0">
                <a:hlinkClick r:id="rId4"/>
              </a:rPr>
              <a:t>ותוכנית ב'</a:t>
            </a:r>
            <a:r>
              <a:rPr lang="he-IL" sz="1000" dirty="0" smtClean="0"/>
              <a:t>. </a:t>
            </a:r>
            <a:r>
              <a:rPr lang="he-IL" sz="1000" dirty="0"/>
              <a:t>על מאורעות תל-חי אפשר לקרוא גם </a:t>
            </a:r>
            <a:r>
              <a:rPr lang="he-IL" sz="1000" u="sng" dirty="0">
                <a:hlinkClick r:id="rId5"/>
              </a:rPr>
              <a:t>בערך </a:t>
            </a:r>
            <a:r>
              <a:rPr lang="he-IL" sz="1000" u="sng" dirty="0" err="1">
                <a:hlinkClick r:id="rId5"/>
              </a:rPr>
              <a:t>בויקיפדיה</a:t>
            </a:r>
            <a:endParaRPr lang="he-IL" sz="1000" dirty="0"/>
          </a:p>
          <a:p>
            <a:pPr marL="0" indent="0" algn="just">
              <a:buNone/>
            </a:pPr>
            <a:r>
              <a:rPr lang="he-IL" sz="1000" u="sng" dirty="0"/>
              <a:t>א. שבירת המיתוס - טוב לחיות בעד ארצנו </a:t>
            </a:r>
          </a:p>
          <a:p>
            <a:pPr marL="0" indent="0" algn="just">
              <a:buNone/>
            </a:pPr>
            <a:r>
              <a:rPr lang="he-IL" sz="1000" dirty="0"/>
              <a:t>בערך </a:t>
            </a:r>
            <a:r>
              <a:rPr lang="he-IL" sz="1000" dirty="0" err="1"/>
              <a:t>בויקיפדיה</a:t>
            </a:r>
            <a:r>
              <a:rPr lang="he-IL" sz="1000" dirty="0"/>
              <a:t> כמו גם </a:t>
            </a:r>
            <a:r>
              <a:rPr lang="he-IL" sz="1000" dirty="0" err="1"/>
              <a:t>בתוכניתו</a:t>
            </a:r>
            <a:r>
              <a:rPr lang="he-IL" sz="1000" dirty="0"/>
              <a:t> של סבג מובאים שירים רבים שנכתבו על </a:t>
            </a:r>
            <a:r>
              <a:rPr lang="he-IL" sz="1000" dirty="0" err="1"/>
              <a:t>טרומפלדור</a:t>
            </a:r>
            <a:r>
              <a:rPr lang="he-IL" sz="1000" dirty="0"/>
              <a:t> ומותו. אין ילד בישראל לפחות עד לפני שני עשורים של הכיר את המשפט שאמר </a:t>
            </a:r>
            <a:r>
              <a:rPr lang="he-IL" sz="1000" dirty="0" err="1"/>
              <a:t>טרומפלדור</a:t>
            </a:r>
            <a:r>
              <a:rPr lang="he-IL" sz="1000" dirty="0"/>
              <a:t> כמה פעמים כשגסס 'אין דבר, טוב למות בעד הארץ'. בגרסה זו או בגרסה מוכרת יותר 'טוב למות מעד </a:t>
            </a:r>
            <a:r>
              <a:rPr lang="he-IL" sz="1000" dirty="0" err="1"/>
              <a:t>ארצינו</a:t>
            </a:r>
            <a:r>
              <a:rPr lang="he-IL" sz="1000" dirty="0"/>
              <a:t>'. י"א באדר </a:t>
            </a:r>
            <a:r>
              <a:rPr lang="he-IL" sz="1000" dirty="0" err="1"/>
              <a:t>צויין</a:t>
            </a:r>
            <a:r>
              <a:rPr lang="he-IL" sz="1000" dirty="0"/>
              <a:t> במערכת החינוך ובטקסים במקומות שונים, כמו גם בעיתונות ובתקשורת. </a:t>
            </a:r>
            <a:r>
              <a:rPr lang="he-IL" sz="1000" dirty="0" err="1"/>
              <a:t>טרומפלדור</a:t>
            </a:r>
            <a:r>
              <a:rPr lang="he-IL" sz="1000" dirty="0"/>
              <a:t> החייה את ערך הגבורה בקרב. היה הוא אולי הגיבור הראשון לאחר אלפיים שנות גלות. והישוב היהודי טיפח סביבו את המיתוס כסיפור מכונן של גבורה בקרב. מה גם שטרומפלדור כאדם חי היה בהחלט </a:t>
            </a:r>
            <a:r>
              <a:rPr lang="he-IL" sz="1000" dirty="0" smtClean="0"/>
              <a:t>דמות </a:t>
            </a:r>
            <a:r>
              <a:rPr lang="he-IL" sz="1000" dirty="0"/>
              <a:t>מופת בכל קנה מידה והיה ראוי לכך. </a:t>
            </a:r>
          </a:p>
          <a:p>
            <a:pPr marL="0" indent="0" algn="just">
              <a:buNone/>
            </a:pPr>
            <a:r>
              <a:rPr lang="he-IL" sz="1000" dirty="0"/>
              <a:t> בשנות השמונים של המאה הקודמת לאחר מלחמת יוה"כ ומלחמת לבנון, </a:t>
            </a:r>
            <a:r>
              <a:rPr lang="he-IL" sz="1000" dirty="0" smtClean="0"/>
              <a:t>בחברה </a:t>
            </a:r>
            <a:r>
              <a:rPr lang="he-IL" sz="1000" dirty="0"/>
              <a:t>הישראלית החל להיסדק המיתוס במסגרת תהליכים חברתיים מעניינים. באומנות פעמים רבות המשפט 'טוב למות' הפך למטרה להתקפות ולניפוץ - כמו למשל בסרט 'בלוז לחופש הגדול' בו מזלזלים מאוד במשפט זה. </a:t>
            </a:r>
          </a:p>
          <a:p>
            <a:pPr marL="0" indent="0" algn="just">
              <a:buNone/>
            </a:pPr>
            <a:r>
              <a:rPr lang="he-IL" sz="1000" dirty="0"/>
              <a:t>האקדמיה ובמחקר הדבר בא לידי ביטוי בטענה </a:t>
            </a:r>
            <a:r>
              <a:rPr lang="he-IL" sz="1000" dirty="0" err="1"/>
              <a:t>היסרית</a:t>
            </a:r>
            <a:r>
              <a:rPr lang="he-IL" sz="1000" dirty="0"/>
              <a:t> שטרומפלדור לא אמר את המשפט 'טוב </a:t>
            </a:r>
            <a:r>
              <a:rPr lang="he-IL" sz="1000" dirty="0" smtClean="0"/>
              <a:t>למות' </a:t>
            </a:r>
            <a:r>
              <a:rPr lang="he-IL" sz="1000" dirty="0"/>
              <a:t>אלא קילל קללה עסיסית ברוסית. טענה שכבר הוכח שהיא חסרת ביסוס. ואכן ישנם </a:t>
            </a:r>
            <a:r>
              <a:rPr lang="he-IL" sz="1000" dirty="0" smtClean="0"/>
              <a:t>עדויות </a:t>
            </a:r>
            <a:r>
              <a:rPr lang="he-IL" sz="1000" dirty="0"/>
              <a:t>אמינות ביותר שטרומפלדור אמר זאת יותר מפעם אחת במשך גסיסתו. מה גם שהדבר התאים לאישיותו. </a:t>
            </a:r>
          </a:p>
          <a:p>
            <a:pPr marL="0" indent="0" algn="just">
              <a:buNone/>
            </a:pPr>
            <a:r>
              <a:rPr lang="he-IL" sz="1000" dirty="0"/>
              <a:t>השיר 'טוב לחיות' </a:t>
            </a:r>
            <a:r>
              <a:rPr lang="he-IL" sz="1000" u="sng" dirty="0">
                <a:hlinkClick r:id="rId6"/>
              </a:rPr>
              <a:t>ששר אושיק </a:t>
            </a:r>
            <a:r>
              <a:rPr lang="he-IL" sz="1000" u="sng" dirty="0" smtClean="0">
                <a:hlinkClick r:id="rId6"/>
              </a:rPr>
              <a:t>לוי</a:t>
            </a:r>
            <a:r>
              <a:rPr lang="he-IL" sz="1000" u="sng" dirty="0" smtClean="0"/>
              <a:t> </a:t>
            </a:r>
            <a:r>
              <a:rPr lang="he-IL" sz="1000" dirty="0" smtClean="0"/>
              <a:t>במבטא </a:t>
            </a:r>
            <a:r>
              <a:rPr lang="he-IL" sz="1000" dirty="0"/>
              <a:t>בצורה עדינה את התקופה החדשה של שבירת מיתוס 'אם תרצו' או אפילו שחיטת הפרה הקדושה.  </a:t>
            </a:r>
          </a:p>
          <a:p>
            <a:pPr marL="0" indent="0" algn="just">
              <a:buNone/>
            </a:pPr>
            <a:r>
              <a:rPr lang="he-IL" sz="1000" dirty="0"/>
              <a:t>אנחנו מציעים לבקש מהלומדים לספר כל מה שהם יודעים על </a:t>
            </a:r>
            <a:r>
              <a:rPr lang="he-IL" sz="1000" dirty="0" err="1"/>
              <a:t>טרומפלדור</a:t>
            </a:r>
            <a:r>
              <a:rPr lang="he-IL" sz="1000" dirty="0"/>
              <a:t> ועל מאורעות תל חי, ולבקש להתייחס אל המשפט 'טוב למות' כערך. לאחר כמה דקות של איסוף מידע והבהרת עמדות שונות כלפי הערך, להשמיע ו/או להקריא את השיר. </a:t>
            </a:r>
          </a:p>
          <a:p>
            <a:pPr marL="0" indent="0" algn="just">
              <a:buNone/>
            </a:pPr>
            <a:r>
              <a:rPr lang="he-IL" sz="1000" dirty="0"/>
              <a:t>השאלה לדיון שאפשר לעלות היא השאלה: מהי עמדתו של השיר כלפי ערך הגבורה של 'טוב למות'?</a:t>
            </a:r>
          </a:p>
          <a:p>
            <a:pPr marL="0" indent="0" algn="just">
              <a:buNone/>
            </a:pPr>
            <a:r>
              <a:rPr lang="he-IL" sz="1000" dirty="0"/>
              <a:t>מכאן אפשר לצאת ולספר על תהליך שבירת המיתוס ושחיטת הפרות של שנות השמונים ועד היום. ועל רקע זה לעורר דיון על עמדות המשתתפים.</a:t>
            </a:r>
          </a:p>
          <a:p>
            <a:pPr marL="0" indent="0" algn="just">
              <a:buNone/>
            </a:pPr>
            <a:r>
              <a:rPr lang="he-IL" sz="1000" u="sng" dirty="0"/>
              <a:t>ב. טוב לחיות חיים של חירות </a:t>
            </a:r>
          </a:p>
          <a:p>
            <a:pPr marL="0" indent="0" algn="just">
              <a:buNone/>
            </a:pPr>
            <a:r>
              <a:rPr lang="he-IL" sz="1000" dirty="0"/>
              <a:t>בן גוריון כבר בשנות הארבעים המוקדמות של המאה הקודמת, בטקס של יום י"א באדר,  התמודד עם מיתוס </a:t>
            </a:r>
            <a:r>
              <a:rPr lang="he-IL" sz="1000" dirty="0" err="1"/>
              <a:t>טרומפלדור</a:t>
            </a:r>
            <a:r>
              <a:rPr lang="he-IL" sz="1000" dirty="0"/>
              <a:t> כמיתוס של בקשת מוות ושלל גישה זו. הוא מבקש ברוח יהודית לקדש את החיים. בתוכם את החירות. בן גוריון בקטע זה מסדר מערכת ערכים ברורה. החיים הם הערך המרכזי. אבל לא סתם חיים אלא חיי חירות. בשעת הצורך יש לקדש את ערך הגבורה לצורך הגנה על חיי החירות. החירות היא גם ערך מרכזי ביהדות. ובעצם אפשר לומר כפי בכתבנו בהקדמה שערך הגבורה בחיים הוא בעצם ערך האומץ האזרחי עליו אנחנו מדברים. רוב הזמן אנו לא נדרשים לגבורה בקרב. אנחנו חיים בעידן של ביטחון יותר טוב מלפני קום המדינה והשנים הראשונות של קיומה. בזמן הזה הגבורה לא נעלמת אלא אדרבא, באה לידי ביטוי בפעולה מול השגרה לטובת חיים של חירות ושל משמעות. זוהי המשמעות של ערך האומץ האזרחי.</a:t>
            </a:r>
          </a:p>
          <a:p>
            <a:pPr marL="0" indent="0" algn="just">
              <a:buNone/>
            </a:pPr>
            <a:r>
              <a:rPr lang="he-IL" sz="1000" dirty="0"/>
              <a:t>לאחר לימוד דבריו של בן גוריון ודיון על עמדתו אפשר ורצוי לערוך דיון על משמעות עמדתו בחיים שלנו. אפשר לבקש להביא דוגמאות מהחיים למימוש עמדתו. רצוי להגיע </a:t>
            </a:r>
            <a:r>
              <a:rPr lang="he-IL" sz="1000" dirty="0" smtClean="0"/>
              <a:t>לרעיון </a:t>
            </a:r>
            <a:r>
              <a:rPr lang="he-IL" sz="1000" dirty="0"/>
              <a:t>של גבורה בשגרה כאומץ אזרחי</a:t>
            </a:r>
          </a:p>
          <a:p>
            <a:pPr marL="0" indent="0" algn="just">
              <a:buNone/>
            </a:pPr>
            <a:r>
              <a:rPr lang="he-IL" sz="1000" u="sng" dirty="0"/>
              <a:t>ג. גבורת החיים – אומץ אזרחי</a:t>
            </a:r>
          </a:p>
          <a:p>
            <a:pPr marL="0" indent="0" algn="just">
              <a:buNone/>
            </a:pPr>
            <a:r>
              <a:rPr lang="he-IL" sz="1000" dirty="0"/>
              <a:t>הבאנו את הסיפור הנפלא הזה של יגאל אלון כיוון שהוא מבטא את הרעיון המעשי שאנחנו מבקשים דרכו להתחבר אל הגבורה ואל מיתוס תל חי </a:t>
            </a:r>
            <a:r>
              <a:rPr lang="he-IL" sz="1000" dirty="0" err="1"/>
              <a:t>וטרומפלדור</a:t>
            </a:r>
            <a:r>
              <a:rPr lang="he-IL" sz="1000" dirty="0"/>
              <a:t>. </a:t>
            </a:r>
          </a:p>
          <a:p>
            <a:pPr marL="0" indent="0" algn="just">
              <a:buNone/>
            </a:pPr>
            <a:r>
              <a:rPr lang="he-IL" sz="1000" dirty="0"/>
              <a:t>גבורה בהחלט כן!</a:t>
            </a:r>
          </a:p>
          <a:p>
            <a:pPr marL="0" indent="0" algn="just">
              <a:buNone/>
            </a:pPr>
            <a:r>
              <a:rPr lang="he-IL" sz="1000" dirty="0"/>
              <a:t>גבורת קרב? רק באין ברירה.</a:t>
            </a:r>
          </a:p>
          <a:p>
            <a:pPr marL="0" indent="0" algn="just">
              <a:buNone/>
            </a:pPr>
            <a:r>
              <a:rPr lang="he-IL" sz="1000" dirty="0"/>
              <a:t>ובנימה אקטואלית – גבורה כהרג? לחלוטין לא! רק ככל שנדרש כדי להגן על החיים ועל חיי חירות. סיפורו של אלון מבטא מורכבות ערכית זאת. אנו מבקשים לחדד אותה ואף להחזיר צבע וחיים למיתוס ליום י"א אדר ולדמותו של </a:t>
            </a:r>
            <a:r>
              <a:rPr lang="he-IL" sz="1000" dirty="0" err="1"/>
              <a:t>טרומפלדור</a:t>
            </a:r>
            <a:r>
              <a:rPr lang="he-IL" sz="1000" dirty="0"/>
              <a:t> וחלוצים אחרים. רובם הבינו וחייו מורכבות ערכית  זו.  </a:t>
            </a:r>
          </a:p>
          <a:p>
            <a:pPr marL="0" indent="0" algn="just">
              <a:buNone/>
            </a:pPr>
            <a:r>
              <a:rPr lang="he-IL" sz="1000" dirty="0"/>
              <a:t>כלומר, מצד אחד אנחנו מקבלים את הביקורת שהתהוותה בסוף המאה הקודמת למיתוס תל חי, אך מצד שני אנחנו מבקשים לשמר את רוח המיתוס בצורה בוגרת ומורכבת. כמעביר השיעור אנחנו מציעים לחדד יחד עם הלומדים את הרעיון הזה מתוך הדיון על המקורות. </a:t>
            </a:r>
          </a:p>
        </p:txBody>
      </p:sp>
    </p:spTree>
    <p:extLst>
      <p:ext uri="{BB962C8B-B14F-4D97-AF65-F5344CB8AC3E}">
        <p14:creationId xmlns:p14="http://schemas.microsoft.com/office/powerpoint/2010/main" val="1128722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3811</TotalTime>
  <Words>1794</Words>
  <Application>Microsoft Office PowerPoint</Application>
  <PresentationFormat>A4 Paper (210x297 mm)</PresentationFormat>
  <Paragraphs>81</Paragraphs>
  <Slides>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vt:i4>
      </vt:variant>
    </vt:vector>
  </HeadingPairs>
  <TitlesOfParts>
    <vt:vector size="3" baseType="lpstr">
      <vt:lpstr>1_ערכת נושא Office</vt:lpstr>
      <vt:lpstr>טוב למות או טוב לחיות בעד ארצנו? מיתוס - שברו והבשלתו. </vt:lpstr>
      <vt:lpstr>הנחיה למעביר הלימוד</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user</cp:lastModifiedBy>
  <cp:revision>85</cp:revision>
  <cp:lastPrinted>2016-01-02T09:56:53Z</cp:lastPrinted>
  <dcterms:created xsi:type="dcterms:W3CDTF">2016-01-01T12:13:36Z</dcterms:created>
  <dcterms:modified xsi:type="dcterms:W3CDTF">2016-03-12T20:21:24Z</dcterms:modified>
</cp:coreProperties>
</file>