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1" r:id="rId2"/>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4D36"/>
    <a:srgbClr val="C9C0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0993" autoAdjust="0"/>
    <p:restoredTop sz="94660"/>
  </p:normalViewPr>
  <p:slideViewPr>
    <p:cSldViewPr snapToGrid="0">
      <p:cViewPr>
        <p:scale>
          <a:sx n="100" d="100"/>
          <a:sy n="100" d="100"/>
        </p:scale>
        <p:origin x="726" y="7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p14="http://schemas.microsoft.com/office/powerpoint/2010/main"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a:stretch>
            <a:fillRect/>
          </a:stretch>
        </p:blipFill>
        <p:spPr>
          <a:xfrm>
            <a:off x="438150" y="194040"/>
            <a:ext cx="1533526" cy="697057"/>
          </a:xfrm>
          <a:prstGeom prst="rect">
            <a:avLst/>
          </a:prstGeom>
        </p:spPr>
      </p:pic>
    </p:spTree>
    <p:extLst>
      <p:ext uri="{BB962C8B-B14F-4D97-AF65-F5344CB8AC3E}">
        <p14:creationId xmlns:p14="http://schemas.microsoft.com/office/powerpoint/2010/main"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t>ציונות</a:t>
            </a:r>
            <a:endParaRPr lang="he-IL" dirty="0"/>
          </a:p>
        </p:txBody>
      </p:sp>
      <p:sp>
        <p:nvSpPr>
          <p:cNvPr id="12" name="מלבן 11"/>
          <p:cNvSpPr/>
          <p:nvPr/>
        </p:nvSpPr>
        <p:spPr>
          <a:xfrm>
            <a:off x="6682740" y="876300"/>
            <a:ext cx="2796540" cy="2384790"/>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00" b="1" dirty="0" smtClean="0">
                <a:solidFill>
                  <a:schemeClr val="bg1"/>
                </a:solidFill>
                <a:latin typeface="Levenim MT" panose="02010502060101010101" pitchFamily="2" charset="-79"/>
                <a:cs typeface="Levenim MT" panose="02010502060101010101" pitchFamily="2" charset="-79"/>
              </a:rPr>
              <a:t>רקע</a:t>
            </a:r>
          </a:p>
          <a:p>
            <a:pPr>
              <a:spcAft>
                <a:spcPts val="600"/>
              </a:spcAft>
            </a:pPr>
            <a:r>
              <a:rPr lang="he-IL" sz="900" b="1" dirty="0" smtClean="0">
                <a:solidFill>
                  <a:schemeClr val="bg1"/>
                </a:solidFill>
                <a:latin typeface="Levenim MT" panose="02010502060101010101" pitchFamily="2" charset="-79"/>
                <a:cs typeface="Levenim MT" panose="02010502060101010101" pitchFamily="2" charset="-79"/>
              </a:rPr>
              <a:t>עד כמה המושג ציונות הוא חלק מהשפה הישראלית כיום? היו תקופות שמילה זו נאמרה בחרדת קודש, כמושג שמבטא את ההבנה שצמחה בסוף המאה ה-19 באירופה, לפיה רק הקמת מדינה יהודית במולדתנו </a:t>
            </a:r>
            <a:r>
              <a:rPr lang="he-IL" sz="900" b="1" dirty="0" err="1" smtClean="0">
                <a:solidFill>
                  <a:schemeClr val="bg1"/>
                </a:solidFill>
                <a:latin typeface="Levenim MT" panose="02010502060101010101" pitchFamily="2" charset="-79"/>
                <a:cs typeface="Levenim MT" panose="02010502060101010101" pitchFamily="2" charset="-79"/>
              </a:rPr>
              <a:t>התנ"כית</a:t>
            </a:r>
            <a:r>
              <a:rPr lang="he-IL" sz="900" b="1" dirty="0" smtClean="0">
                <a:solidFill>
                  <a:schemeClr val="bg1"/>
                </a:solidFill>
                <a:latin typeface="Levenim MT" panose="02010502060101010101" pitchFamily="2" charset="-79"/>
                <a:cs typeface="Levenim MT" panose="02010502060101010101" pitchFamily="2" charset="-79"/>
              </a:rPr>
              <a:t> תוכל להוות פתרון לבעיית האנטישמיות והאיבה כלפי יהודים. התנועה הציונית, שקמה כתגובה לפוגרומים באירופה ובהשפעת הצמיחה של תנועות לאומיות שונות ששאפו לתת ביטוי לייחוד האתני והתרבותי של לאומים שונים, השיגה את מטרתה המקורית- הקמת מדינת ישראל, קיבוץ גלויות, החייאת השפה והתרבות העברית וביסוס ריבונות יהודית עצמאית. אולם, מהי המשמעות של ציונות היום, לאחר הקמת מדינת ישראל? מהן מטרותיה? האם היא רלוונטית? ומהם פניה השונים?</a:t>
            </a:r>
            <a:endParaRPr lang="he-IL" sz="900" b="1" dirty="0">
              <a:solidFill>
                <a:schemeClr val="bg1"/>
              </a:solidFill>
              <a:latin typeface="Levenim MT" panose="02010502060101010101" pitchFamily="2" charset="-79"/>
              <a:cs typeface="Levenim MT" panose="02010502060101010101" pitchFamily="2" charset="-79"/>
            </a:endParaRPr>
          </a:p>
        </p:txBody>
      </p:sp>
      <p:sp>
        <p:nvSpPr>
          <p:cNvPr id="13" name="מלבן 12"/>
          <p:cNvSpPr/>
          <p:nvPr/>
        </p:nvSpPr>
        <p:spPr>
          <a:xfrm>
            <a:off x="6682740" y="3367663"/>
            <a:ext cx="2796540" cy="2652811"/>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700" b="1" dirty="0">
                <a:solidFill>
                  <a:srgbClr val="5E4D36"/>
                </a:solidFill>
                <a:latin typeface="Levenim MT" panose="02010502060101010101" pitchFamily="2" charset="-79"/>
                <a:cs typeface="Levenim MT" panose="02010502060101010101" pitchFamily="2" charset="-79"/>
              </a:rPr>
              <a:t>שאלות לעיון והעמקה: </a:t>
            </a:r>
          </a:p>
          <a:p>
            <a:pPr>
              <a:spcAft>
                <a:spcPts val="600"/>
              </a:spcAft>
            </a:pPr>
            <a:r>
              <a:rPr lang="he-IL" sz="700" b="1" dirty="0">
                <a:solidFill>
                  <a:srgbClr val="5E4D36"/>
                </a:solidFill>
                <a:latin typeface="Levenim MT" panose="02010502060101010101" pitchFamily="2" charset="-79"/>
                <a:cs typeface="Levenim MT" panose="02010502060101010101" pitchFamily="2" charset="-79"/>
              </a:rPr>
              <a:t>1. </a:t>
            </a:r>
            <a:r>
              <a:rPr lang="he-IL" sz="700" b="1" dirty="0" smtClean="0">
                <a:solidFill>
                  <a:srgbClr val="5E4D36"/>
                </a:solidFill>
                <a:latin typeface="Levenim MT" panose="02010502060101010101" pitchFamily="2" charset="-79"/>
                <a:cs typeface="Levenim MT" panose="02010502060101010101" pitchFamily="2" charset="-79"/>
              </a:rPr>
              <a:t>בנימין זאב הרצל</a:t>
            </a:r>
            <a:endParaRPr lang="he-IL" sz="700" b="1" dirty="0">
              <a:solidFill>
                <a:srgbClr val="5E4D36"/>
              </a:solidFill>
              <a:latin typeface="Levenim MT" panose="02010502060101010101" pitchFamily="2" charset="-79"/>
              <a:cs typeface="Levenim MT" panose="02010502060101010101" pitchFamily="2" charset="-79"/>
            </a:endParaRPr>
          </a:p>
          <a:p>
            <a:pPr algn="just" fontAlgn="base">
              <a:spcBef>
                <a:spcPct val="0"/>
              </a:spcBef>
              <a:spcAft>
                <a:spcPct val="0"/>
              </a:spcAft>
            </a:pPr>
            <a:r>
              <a:rPr lang="he-IL" altLang="he-IL" sz="700" dirty="0">
                <a:solidFill>
                  <a:srgbClr val="5E4D36"/>
                </a:solidFill>
                <a:latin typeface="Levenim MT" panose="02010502060101010101" pitchFamily="2" charset="-79"/>
                <a:cs typeface="Levenim MT" panose="02010502060101010101" pitchFamily="2" charset="-79"/>
              </a:rPr>
              <a:t>א. </a:t>
            </a:r>
            <a:r>
              <a:rPr lang="he-IL" altLang="he-IL" sz="700" dirty="0" smtClean="0">
                <a:solidFill>
                  <a:srgbClr val="5E4D36"/>
                </a:solidFill>
                <a:latin typeface="Levenim MT" panose="02010502060101010101" pitchFamily="2" charset="-79"/>
                <a:cs typeface="Levenim MT" panose="02010502060101010101" pitchFamily="2" charset="-79"/>
              </a:rPr>
              <a:t>מה דעתכם/ן על הציונות כ"רעיון"? מה קורה לרעיון לאחר שהוא מתגשם? האם רעיון הציונות רלוונטי לאחר הקמת מדינת ישראל וכיצד?</a:t>
            </a:r>
          </a:p>
          <a:p>
            <a:pPr algn="just" fontAlgn="base">
              <a:spcBef>
                <a:spcPct val="0"/>
              </a:spcBef>
              <a:spcAft>
                <a:spcPct val="0"/>
              </a:spcAft>
            </a:pPr>
            <a:endParaRPr lang="he-IL" altLang="he-IL" sz="700" dirty="0">
              <a:solidFill>
                <a:srgbClr val="5E4D36"/>
              </a:solidFill>
              <a:latin typeface="Levenim MT" panose="02010502060101010101" pitchFamily="2" charset="-79"/>
              <a:cs typeface="Levenim MT" panose="02010502060101010101" pitchFamily="2" charset="-79"/>
            </a:endParaRPr>
          </a:p>
          <a:p>
            <a:pPr algn="just" fontAlgn="base">
              <a:spcBef>
                <a:spcPct val="0"/>
              </a:spcBef>
              <a:spcAft>
                <a:spcPct val="0"/>
              </a:spcAft>
            </a:pPr>
            <a:r>
              <a:rPr lang="he-IL" altLang="he-IL" sz="700" b="1" dirty="0" smtClean="0">
                <a:solidFill>
                  <a:srgbClr val="5E4D36"/>
                </a:solidFill>
                <a:latin typeface="Levenim MT" panose="02010502060101010101" pitchFamily="2" charset="-79"/>
                <a:cs typeface="Levenim MT" panose="02010502060101010101" pitchFamily="2" charset="-79"/>
              </a:rPr>
              <a:t>2. השר אפי איתם</a:t>
            </a:r>
          </a:p>
          <a:p>
            <a:pPr algn="just" fontAlgn="base">
              <a:spcBef>
                <a:spcPct val="0"/>
              </a:spcBef>
              <a:spcAft>
                <a:spcPct val="0"/>
              </a:spcAft>
            </a:pPr>
            <a:endParaRPr lang="he-IL" altLang="he-IL" sz="700" dirty="0">
              <a:solidFill>
                <a:srgbClr val="5E4D36"/>
              </a:solidFill>
              <a:latin typeface="Levenim MT" panose="02010502060101010101" pitchFamily="2" charset="-79"/>
              <a:cs typeface="Levenim MT" panose="02010502060101010101" pitchFamily="2" charset="-79"/>
            </a:endParaRPr>
          </a:p>
          <a:p>
            <a:pPr algn="just" fontAlgn="base">
              <a:spcBef>
                <a:spcPct val="0"/>
              </a:spcBef>
              <a:spcAft>
                <a:spcPct val="0"/>
              </a:spcAft>
            </a:pPr>
            <a:r>
              <a:rPr lang="he-IL" altLang="he-IL" sz="700" dirty="0" smtClean="0">
                <a:solidFill>
                  <a:srgbClr val="5E4D36"/>
                </a:solidFill>
                <a:latin typeface="Levenim MT" panose="02010502060101010101" pitchFamily="2" charset="-79"/>
                <a:cs typeface="Levenim MT" panose="02010502060101010101" pitchFamily="2" charset="-79"/>
              </a:rPr>
              <a:t>ב</a:t>
            </a:r>
            <a:r>
              <a:rPr lang="he-IL" altLang="he-IL" sz="700" dirty="0">
                <a:solidFill>
                  <a:srgbClr val="5E4D36"/>
                </a:solidFill>
                <a:latin typeface="Levenim MT" panose="02010502060101010101" pitchFamily="2" charset="-79"/>
                <a:cs typeface="Levenim MT" panose="02010502060101010101" pitchFamily="2" charset="-79"/>
              </a:rPr>
              <a:t>. </a:t>
            </a:r>
            <a:r>
              <a:rPr lang="he-IL" altLang="he-IL" sz="700" dirty="0" smtClean="0">
                <a:solidFill>
                  <a:srgbClr val="5E4D36"/>
                </a:solidFill>
                <a:latin typeface="Levenim MT" panose="02010502060101010101" pitchFamily="2" charset="-79"/>
                <a:cs typeface="Levenim MT" panose="02010502060101010101" pitchFamily="2" charset="-79"/>
              </a:rPr>
              <a:t>מה מעוררת בכם/ן האמירה כי הציונות כיום היא אחריות אישית? כיצד מתבטאת האחריות האישית שלכם/ן סביב ציונות, אם בכלל?</a:t>
            </a:r>
          </a:p>
          <a:p>
            <a:pPr algn="just" fontAlgn="base">
              <a:spcBef>
                <a:spcPct val="0"/>
              </a:spcBef>
              <a:spcAft>
                <a:spcPct val="0"/>
              </a:spcAft>
            </a:pPr>
            <a:endParaRPr lang="he-IL" altLang="he-IL" sz="700" dirty="0">
              <a:solidFill>
                <a:srgbClr val="5E4D36"/>
              </a:solidFill>
              <a:latin typeface="Levenim MT" panose="02010502060101010101" pitchFamily="2" charset="-79"/>
              <a:cs typeface="Levenim MT" panose="02010502060101010101" pitchFamily="2" charset="-79"/>
            </a:endParaRPr>
          </a:p>
          <a:p>
            <a:pPr lvl="0" algn="just" fontAlgn="base">
              <a:spcBef>
                <a:spcPct val="0"/>
              </a:spcBef>
              <a:spcAft>
                <a:spcPct val="0"/>
              </a:spcAft>
            </a:pPr>
            <a:r>
              <a:rPr lang="he-IL" altLang="he-IL" sz="700" dirty="0">
                <a:solidFill>
                  <a:srgbClr val="5E4D36"/>
                </a:solidFill>
                <a:latin typeface="Levenim MT" panose="02010502060101010101" pitchFamily="2" charset="-79"/>
                <a:cs typeface="Levenim MT" panose="02010502060101010101" pitchFamily="2" charset="-79"/>
              </a:rPr>
              <a:t>ג. </a:t>
            </a:r>
            <a:r>
              <a:rPr lang="he-IL" altLang="he-IL" sz="700" dirty="0" smtClean="0">
                <a:solidFill>
                  <a:srgbClr val="5E4D36"/>
                </a:solidFill>
                <a:latin typeface="Levenim MT" panose="02010502060101010101" pitchFamily="2" charset="-79"/>
                <a:cs typeface="Levenim MT" panose="02010502060101010101" pitchFamily="2" charset="-79"/>
              </a:rPr>
              <a:t>השר </a:t>
            </a:r>
            <a:r>
              <a:rPr lang="he-IL" sz="700" dirty="0" smtClean="0">
                <a:solidFill>
                  <a:srgbClr val="5E4D36"/>
                </a:solidFill>
                <a:latin typeface="Levenim MT" panose="02010502060101010101" pitchFamily="2" charset="-79"/>
                <a:cs typeface="Levenim MT" panose="02010502060101010101" pitchFamily="2" charset="-79"/>
              </a:rPr>
              <a:t>אפי </a:t>
            </a:r>
            <a:r>
              <a:rPr lang="he-IL" sz="700" dirty="0">
                <a:solidFill>
                  <a:srgbClr val="5E4D36"/>
                </a:solidFill>
                <a:latin typeface="Levenim MT" panose="02010502060101010101" pitchFamily="2" charset="-79"/>
                <a:cs typeface="Levenim MT" panose="02010502060101010101" pitchFamily="2" charset="-79"/>
              </a:rPr>
              <a:t>איתם טוען כי </a:t>
            </a:r>
            <a:r>
              <a:rPr lang="he-IL" sz="700" dirty="0" smtClean="0">
                <a:solidFill>
                  <a:srgbClr val="5E4D36"/>
                </a:solidFill>
                <a:latin typeface="Levenim MT" panose="02010502060101010101" pitchFamily="2" charset="-79"/>
                <a:cs typeface="Levenim MT" panose="02010502060101010101" pitchFamily="2" charset="-79"/>
              </a:rPr>
              <a:t>היהדות </a:t>
            </a:r>
            <a:r>
              <a:rPr lang="he-IL" sz="700" dirty="0">
                <a:solidFill>
                  <a:srgbClr val="5E4D36"/>
                </a:solidFill>
                <a:latin typeface="Levenim MT" panose="02010502060101010101" pitchFamily="2" charset="-79"/>
                <a:cs typeface="Levenim MT" panose="02010502060101010101" pitchFamily="2" charset="-79"/>
              </a:rPr>
              <a:t>היא מקור ההשראה לציונות. </a:t>
            </a:r>
            <a:r>
              <a:rPr lang="he-IL" sz="700" dirty="0" smtClean="0">
                <a:solidFill>
                  <a:srgbClr val="5E4D36"/>
                </a:solidFill>
                <a:latin typeface="Levenim MT" panose="02010502060101010101" pitchFamily="2" charset="-79"/>
                <a:cs typeface="Levenim MT" panose="02010502060101010101" pitchFamily="2" charset="-79"/>
              </a:rPr>
              <a:t>מהו, אם כן, מקור </a:t>
            </a:r>
            <a:r>
              <a:rPr lang="he-IL" sz="700" dirty="0" smtClean="0">
                <a:solidFill>
                  <a:srgbClr val="5E4D36"/>
                </a:solidFill>
                <a:latin typeface="Levenim MT" panose="02010502060101010101" pitchFamily="2" charset="-79"/>
                <a:cs typeface="Levenim MT" panose="02010502060101010101" pitchFamily="2" charset="-79"/>
              </a:rPr>
              <a:t>ההשראה </a:t>
            </a:r>
            <a:r>
              <a:rPr lang="he-IL" sz="700" dirty="0">
                <a:solidFill>
                  <a:srgbClr val="5E4D36"/>
                </a:solidFill>
                <a:latin typeface="Levenim MT" panose="02010502060101010101" pitchFamily="2" charset="-79"/>
                <a:cs typeface="Levenim MT" panose="02010502060101010101" pitchFamily="2" charset="-79"/>
              </a:rPr>
              <a:t>של הציונות החילונית?  </a:t>
            </a:r>
            <a:endParaRPr lang="en-US" sz="700" dirty="0">
              <a:solidFill>
                <a:srgbClr val="5E4D36"/>
              </a:solidFill>
              <a:latin typeface="Levenim MT" panose="02010502060101010101" pitchFamily="2" charset="-79"/>
              <a:cs typeface="Levenim MT" panose="02010502060101010101" pitchFamily="2" charset="-79"/>
            </a:endParaRPr>
          </a:p>
          <a:p>
            <a:pPr algn="just" fontAlgn="base">
              <a:spcBef>
                <a:spcPct val="0"/>
              </a:spcBef>
              <a:spcAft>
                <a:spcPct val="0"/>
              </a:spcAft>
            </a:pPr>
            <a:endParaRPr lang="he-IL" altLang="he-IL" sz="700" dirty="0" smtClean="0">
              <a:solidFill>
                <a:srgbClr val="5E4D36"/>
              </a:solidFill>
              <a:latin typeface="Levenim MT" panose="02010502060101010101" pitchFamily="2" charset="-79"/>
              <a:cs typeface="Levenim MT" panose="02010502060101010101" pitchFamily="2" charset="-79"/>
            </a:endParaRPr>
          </a:p>
          <a:p>
            <a:pPr algn="just" fontAlgn="base">
              <a:spcBef>
                <a:spcPct val="0"/>
              </a:spcBef>
              <a:spcAft>
                <a:spcPct val="0"/>
              </a:spcAft>
            </a:pPr>
            <a:r>
              <a:rPr lang="he-IL" altLang="he-IL" sz="700" b="1" dirty="0" smtClean="0">
                <a:solidFill>
                  <a:srgbClr val="5E4D36"/>
                </a:solidFill>
                <a:latin typeface="Levenim MT" panose="02010502060101010101" pitchFamily="2" charset="-79"/>
                <a:cs typeface="Levenim MT" panose="02010502060101010101" pitchFamily="2" charset="-79"/>
              </a:rPr>
              <a:t>3. חברת הכנסת תמר גוז'נסקי</a:t>
            </a:r>
            <a:endParaRPr lang="he-IL" altLang="he-IL" sz="700" b="1" dirty="0">
              <a:solidFill>
                <a:srgbClr val="5E4D36"/>
              </a:solidFill>
              <a:latin typeface="Levenim MT" panose="02010502060101010101" pitchFamily="2" charset="-79"/>
              <a:cs typeface="Levenim MT" panose="02010502060101010101" pitchFamily="2" charset="-79"/>
            </a:endParaRPr>
          </a:p>
          <a:p>
            <a:pPr algn="just" fontAlgn="base">
              <a:spcBef>
                <a:spcPct val="0"/>
              </a:spcBef>
              <a:spcAft>
                <a:spcPct val="0"/>
              </a:spcAft>
            </a:pPr>
            <a:endParaRPr lang="he-IL" altLang="he-IL" sz="700" dirty="0">
              <a:solidFill>
                <a:srgbClr val="5E4D36"/>
              </a:solidFill>
              <a:latin typeface="Levenim MT" panose="02010502060101010101" pitchFamily="2" charset="-79"/>
              <a:cs typeface="Levenim MT" panose="02010502060101010101" pitchFamily="2" charset="-79"/>
            </a:endParaRPr>
          </a:p>
          <a:p>
            <a:pPr algn="just" fontAlgn="base">
              <a:spcBef>
                <a:spcPct val="0"/>
              </a:spcBef>
              <a:spcAft>
                <a:spcPct val="0"/>
              </a:spcAft>
            </a:pPr>
            <a:r>
              <a:rPr lang="he-IL" altLang="he-IL" sz="700" dirty="0">
                <a:solidFill>
                  <a:srgbClr val="5E4D36"/>
                </a:solidFill>
                <a:latin typeface="Levenim MT" panose="02010502060101010101" pitchFamily="2" charset="-79"/>
                <a:cs typeface="Levenim MT" panose="02010502060101010101" pitchFamily="2" charset="-79"/>
              </a:rPr>
              <a:t>ד. </a:t>
            </a:r>
            <a:r>
              <a:rPr lang="he-IL" altLang="he-IL" sz="700" dirty="0" smtClean="0">
                <a:solidFill>
                  <a:srgbClr val="5E4D36"/>
                </a:solidFill>
                <a:latin typeface="Levenim MT" panose="02010502060101010101" pitchFamily="2" charset="-79"/>
                <a:cs typeface="Levenim MT" panose="02010502060101010101" pitchFamily="2" charset="-79"/>
              </a:rPr>
              <a:t>על פי חברת הכנסת תמר גוז'נסקי, רעיון הלאומיות שהשפיע על הגשמת הציונות לפני 130 שנה, מזיק כיום למדינת ישראל. מה דעתכן/ם על כך?</a:t>
            </a:r>
          </a:p>
          <a:p>
            <a:pPr algn="just" fontAlgn="base">
              <a:spcBef>
                <a:spcPct val="0"/>
              </a:spcBef>
              <a:spcAft>
                <a:spcPct val="0"/>
              </a:spcAft>
            </a:pPr>
            <a:endParaRPr lang="he-IL" altLang="he-IL" sz="700" dirty="0">
              <a:solidFill>
                <a:srgbClr val="5E4D36"/>
              </a:solidFill>
              <a:latin typeface="Levenim MT" panose="02010502060101010101" pitchFamily="2" charset="-79"/>
              <a:cs typeface="Levenim MT" panose="02010502060101010101" pitchFamily="2" charset="-79"/>
            </a:endParaRPr>
          </a:p>
          <a:p>
            <a:pPr algn="just" fontAlgn="base">
              <a:spcBef>
                <a:spcPct val="0"/>
              </a:spcBef>
              <a:spcAft>
                <a:spcPct val="0"/>
              </a:spcAft>
            </a:pPr>
            <a:r>
              <a:rPr lang="he-IL" altLang="he-IL" sz="700" dirty="0" smtClean="0">
                <a:solidFill>
                  <a:srgbClr val="5E4D36"/>
                </a:solidFill>
                <a:latin typeface="Levenim MT" panose="02010502060101010101" pitchFamily="2" charset="-79"/>
                <a:cs typeface="Levenim MT" panose="02010502060101010101" pitchFamily="2" charset="-79"/>
              </a:rPr>
              <a:t>ה</a:t>
            </a:r>
            <a:r>
              <a:rPr lang="he-IL" altLang="he-IL" sz="700" dirty="0" smtClean="0">
                <a:solidFill>
                  <a:srgbClr val="5E4D36"/>
                </a:solidFill>
                <a:latin typeface="Levenim MT" panose="02010502060101010101" pitchFamily="2" charset="-79"/>
                <a:cs typeface="Levenim MT" panose="02010502060101010101" pitchFamily="2" charset="-79"/>
              </a:rPr>
              <a:t>. מהם האתגרים של</a:t>
            </a:r>
            <a:r>
              <a:rPr lang="he-IL" altLang="he-IL" sz="700" dirty="0" smtClean="0">
                <a:solidFill>
                  <a:srgbClr val="5E4D36"/>
                </a:solidFill>
                <a:latin typeface="Levenim MT" panose="02010502060101010101" pitchFamily="2" charset="-79"/>
                <a:cs typeface="Levenim MT" panose="02010502060101010101" pitchFamily="2" charset="-79"/>
              </a:rPr>
              <a:t> </a:t>
            </a:r>
            <a:r>
              <a:rPr lang="he-IL" altLang="he-IL" sz="700" dirty="0" smtClean="0">
                <a:solidFill>
                  <a:srgbClr val="5E4D36"/>
                </a:solidFill>
                <a:latin typeface="Levenim MT" panose="02010502060101010101" pitchFamily="2" charset="-79"/>
                <a:cs typeface="Levenim MT" panose="02010502060101010101" pitchFamily="2" charset="-79"/>
              </a:rPr>
              <a:t>מדינה ציונית </a:t>
            </a:r>
            <a:r>
              <a:rPr lang="he-IL" altLang="he-IL" sz="700" dirty="0" smtClean="0">
                <a:solidFill>
                  <a:srgbClr val="5E4D36"/>
                </a:solidFill>
                <a:latin typeface="Levenim MT" panose="02010502060101010101" pitchFamily="2" charset="-79"/>
                <a:cs typeface="Levenim MT" panose="02010502060101010101" pitchFamily="2" charset="-79"/>
              </a:rPr>
              <a:t>ויהודית לשמור </a:t>
            </a:r>
            <a:r>
              <a:rPr lang="he-IL" altLang="he-IL" sz="700" dirty="0" smtClean="0">
                <a:solidFill>
                  <a:srgbClr val="5E4D36"/>
                </a:solidFill>
                <a:latin typeface="Levenim MT" panose="02010502060101010101" pitchFamily="2" charset="-79"/>
                <a:cs typeface="Levenim MT" panose="02010502060101010101" pitchFamily="2" charset="-79"/>
              </a:rPr>
              <a:t>על זכויות כל התושבות/ים בה וכיצד? כיצד תשובה לשאלה זו מתכתבת עם החלטת האו"ם 3379 כי ציונות היא גזענות?  </a:t>
            </a:r>
            <a:endParaRPr lang="en-US" altLang="he-IL" sz="700" dirty="0">
              <a:solidFill>
                <a:srgbClr val="5E4D36"/>
              </a:solidFill>
              <a:latin typeface="Levenim MT" panose="02010502060101010101" pitchFamily="2" charset="-79"/>
              <a:cs typeface="Levenim MT" panose="02010502060101010101" pitchFamily="2" charset="-79"/>
            </a:endParaRPr>
          </a:p>
        </p:txBody>
      </p:sp>
      <p:sp>
        <p:nvSpPr>
          <p:cNvPr id="14" name="מלבן 13"/>
          <p:cNvSpPr/>
          <p:nvPr/>
        </p:nvSpPr>
        <p:spPr>
          <a:xfrm>
            <a:off x="4513385" y="990600"/>
            <a:ext cx="2026324" cy="5867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1100" b="1" dirty="0">
                <a:solidFill>
                  <a:srgbClr val="5E4D36"/>
                </a:solidFill>
                <a:latin typeface="Levenim MT" panose="02010502060101010101" pitchFamily="2" charset="-79"/>
                <a:cs typeface="Levenim MT" panose="02010502060101010101" pitchFamily="2" charset="-79"/>
              </a:rPr>
              <a:t>א. </a:t>
            </a:r>
            <a:r>
              <a:rPr lang="he-IL" sz="1100" b="1" dirty="0" smtClean="0">
                <a:solidFill>
                  <a:srgbClr val="5E4D36"/>
                </a:solidFill>
                <a:latin typeface="Levenim MT" panose="02010502060101010101" pitchFamily="2" charset="-79"/>
                <a:cs typeface="Levenim MT" panose="02010502060101010101" pitchFamily="2" charset="-79"/>
              </a:rPr>
              <a:t>בנימין זאב הרצל – מדינת היהודים, 1886</a:t>
            </a:r>
            <a:endParaRPr lang="he-IL" sz="1100" b="1" i="1"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1100" i="1" dirty="0" smtClean="0">
                <a:solidFill>
                  <a:srgbClr val="5E4D36"/>
                </a:solidFill>
                <a:latin typeface="Levenim MT" panose="02010502060101010101" pitchFamily="2" charset="-79"/>
                <a:cs typeface="Levenim MT" panose="02010502060101010101" pitchFamily="2" charset="-79"/>
              </a:rPr>
              <a:t> "</a:t>
            </a:r>
            <a:r>
              <a:rPr lang="he-IL" sz="1100" i="1" dirty="0">
                <a:solidFill>
                  <a:srgbClr val="5E4D36"/>
                </a:solidFill>
                <a:latin typeface="Levenim MT" panose="02010502060101010101" pitchFamily="2" charset="-79"/>
                <a:cs typeface="Levenim MT" panose="02010502060101010101" pitchFamily="2" charset="-79"/>
              </a:rPr>
              <a:t>אין בן אנוש עשיר או בעל עצמה היכול להעתיק עם שלם ממקום למקום. רק רעיון יכול לעשות זאת. לרעיון המדינה ודאי יש עצמה כזאת, היהודים חלמו חלום זה משך הגלות הארוכה. הסיסמא עתיקת </a:t>
            </a:r>
            <a:r>
              <a:rPr lang="he-IL" sz="1100" i="1" dirty="0" err="1">
                <a:solidFill>
                  <a:srgbClr val="5E4D36"/>
                </a:solidFill>
                <a:latin typeface="Levenim MT" panose="02010502060101010101" pitchFamily="2" charset="-79"/>
                <a:cs typeface="Levenim MT" panose="02010502060101010101" pitchFamily="2" charset="-79"/>
              </a:rPr>
              <a:t>היומין</a:t>
            </a:r>
            <a:r>
              <a:rPr lang="he-IL" sz="1100" i="1" dirty="0">
                <a:solidFill>
                  <a:srgbClr val="5E4D36"/>
                </a:solidFill>
                <a:latin typeface="Levenim MT" panose="02010502060101010101" pitchFamily="2" charset="-79"/>
                <a:cs typeface="Levenim MT" panose="02010502060101010101" pitchFamily="2" charset="-79"/>
              </a:rPr>
              <a:t> שלנו היא 'לשנה הבאה בירושלים'. עכשיו עלינו להראות שחלום רחוק זה יתורגם לרעיון בהיר ומזהיר</a:t>
            </a:r>
            <a:r>
              <a:rPr lang="en-US" sz="1100" i="1" dirty="0">
                <a:solidFill>
                  <a:srgbClr val="5E4D36"/>
                </a:solidFill>
                <a:latin typeface="Levenim MT" panose="02010502060101010101" pitchFamily="2" charset="-79"/>
                <a:cs typeface="Levenim MT" panose="02010502060101010101" pitchFamily="2" charset="-79"/>
              </a:rPr>
              <a:t>." </a:t>
            </a:r>
            <a:endParaRPr lang="he-IL" sz="1100" i="1" dirty="0" smtClean="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1100" i="1" dirty="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1100" i="1" dirty="0" smtClean="0">
              <a:solidFill>
                <a:srgbClr val="5E4D36"/>
              </a:solidFill>
              <a:latin typeface="Levenim MT" panose="02010502060101010101" pitchFamily="2" charset="-79"/>
              <a:cs typeface="Levenim MT" panose="02010502060101010101" pitchFamily="2" charset="-79"/>
            </a:endParaRPr>
          </a:p>
        </p:txBody>
      </p:sp>
      <p:sp>
        <p:nvSpPr>
          <p:cNvPr id="16" name="מלבן 15"/>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1100" b="1" dirty="0">
                <a:solidFill>
                  <a:srgbClr val="5E4D36"/>
                </a:solidFill>
                <a:latin typeface="Levenim MT" panose="02010502060101010101" pitchFamily="2" charset="-79"/>
                <a:cs typeface="Levenim MT" panose="02010502060101010101" pitchFamily="2" charset="-79"/>
              </a:rPr>
              <a:t>ג. </a:t>
            </a:r>
            <a:r>
              <a:rPr lang="he-IL" sz="1100" b="1" dirty="0" smtClean="0">
                <a:solidFill>
                  <a:srgbClr val="5E4D36"/>
                </a:solidFill>
                <a:latin typeface="Levenim MT" panose="02010502060101010101" pitchFamily="2" charset="-79"/>
                <a:cs typeface="Levenim MT" panose="02010502060101010101" pitchFamily="2" charset="-79"/>
              </a:rPr>
              <a:t>חברת הכנסת תמר גוז'נסקי</a:t>
            </a:r>
          </a:p>
          <a:p>
            <a:pPr>
              <a:spcAft>
                <a:spcPts val="600"/>
              </a:spcAft>
            </a:pPr>
            <a:r>
              <a:rPr lang="he-IL" sz="1000" i="1" dirty="0" smtClean="0"/>
              <a:t>"</a:t>
            </a:r>
            <a:r>
              <a:rPr lang="he-IL" sz="1000" i="1" dirty="0" smtClean="0">
                <a:solidFill>
                  <a:srgbClr val="5E4D36"/>
                </a:solidFill>
              </a:rPr>
              <a:t>"</a:t>
            </a:r>
            <a:r>
              <a:rPr lang="he-IL" sz="950" i="1" dirty="0" smtClean="0">
                <a:solidFill>
                  <a:srgbClr val="5E4D36"/>
                </a:solidFill>
                <a:latin typeface="Levenim MT" panose="02010502060101010101" pitchFamily="2" charset="-79"/>
                <a:cs typeface="Levenim MT" panose="02010502060101010101" pitchFamily="2" charset="-79"/>
              </a:rPr>
              <a:t>התפיסה </a:t>
            </a:r>
            <a:r>
              <a:rPr lang="he-IL" sz="950" i="1" dirty="0">
                <a:solidFill>
                  <a:srgbClr val="5E4D36"/>
                </a:solidFill>
                <a:latin typeface="Levenim MT" panose="02010502060101010101" pitchFamily="2" charset="-79"/>
                <a:cs typeface="Levenim MT" panose="02010502060101010101" pitchFamily="2" charset="-79"/>
              </a:rPr>
              <a:t>הציונית והתנועה הציונית ממשיכים להיות </a:t>
            </a:r>
            <a:r>
              <a:rPr lang="he-IL" sz="950" i="1" dirty="0" err="1">
                <a:solidFill>
                  <a:srgbClr val="5E4D36"/>
                </a:solidFill>
                <a:latin typeface="Levenim MT" panose="02010502060101010101" pitchFamily="2" charset="-79"/>
                <a:cs typeface="Levenim MT" panose="02010502060101010101" pitchFamily="2" charset="-79"/>
              </a:rPr>
              <a:t>רלוונטים</a:t>
            </a:r>
            <a:r>
              <a:rPr lang="he-IL" sz="950" i="1" dirty="0">
                <a:solidFill>
                  <a:srgbClr val="5E4D36"/>
                </a:solidFill>
                <a:latin typeface="Levenim MT" panose="02010502060101010101" pitchFamily="2" charset="-79"/>
                <a:cs typeface="Levenim MT" panose="02010502060101010101" pitchFamily="2" charset="-79"/>
              </a:rPr>
              <a:t> למציאות הישראלית, למרות שמדינת ישראל קיימת </a:t>
            </a:r>
            <a:r>
              <a:rPr lang="he-IL" sz="950" i="1" dirty="0" err="1">
                <a:solidFill>
                  <a:srgbClr val="5E4D36"/>
                </a:solidFill>
                <a:latin typeface="Levenim MT" panose="02010502060101010101" pitchFamily="2" charset="-79"/>
                <a:cs typeface="Levenim MT" panose="02010502060101010101" pitchFamily="2" charset="-79"/>
              </a:rPr>
              <a:t>כיישות</a:t>
            </a:r>
            <a:r>
              <a:rPr lang="he-IL" sz="950" i="1" dirty="0">
                <a:solidFill>
                  <a:srgbClr val="5E4D36"/>
                </a:solidFill>
                <a:latin typeface="Levenim MT" panose="02010502060101010101" pitchFamily="2" charset="-79"/>
                <a:cs typeface="Levenim MT" panose="02010502060101010101" pitchFamily="2" charset="-79"/>
              </a:rPr>
              <a:t> עצמאית כ-54 שנים. אך לדעתי, התפיסה הציונית והקונגרס הציוני לא תורמים אלא מזיקים, בכך שהם מנסים להנציח את תפיסות הבידוד והנבדלות של היהודים ומחזקים תפיסות לאומניות, שמביאות נזק רב ומפחיתות את הסיכוי לשלום </a:t>
            </a:r>
            <a:r>
              <a:rPr lang="he-IL" sz="950" i="1" dirty="0" err="1">
                <a:solidFill>
                  <a:srgbClr val="5E4D36"/>
                </a:solidFill>
                <a:latin typeface="Levenim MT" panose="02010502060101010101" pitchFamily="2" charset="-79"/>
                <a:cs typeface="Levenim MT" panose="02010502060101010101" pitchFamily="2" charset="-79"/>
              </a:rPr>
              <a:t>ולשיוויון</a:t>
            </a:r>
            <a:r>
              <a:rPr lang="he-IL" sz="950" i="1" dirty="0">
                <a:solidFill>
                  <a:srgbClr val="5E4D36"/>
                </a:solidFill>
                <a:latin typeface="Levenim MT" panose="02010502060101010101" pitchFamily="2" charset="-79"/>
                <a:cs typeface="Levenim MT" panose="02010502060101010101" pitchFamily="2" charset="-79"/>
              </a:rPr>
              <a:t> בחברה הישראלית.</a:t>
            </a:r>
            <a:br>
              <a:rPr lang="he-IL" sz="950" i="1" dirty="0">
                <a:solidFill>
                  <a:srgbClr val="5E4D36"/>
                </a:solidFill>
                <a:latin typeface="Levenim MT" panose="02010502060101010101" pitchFamily="2" charset="-79"/>
                <a:cs typeface="Levenim MT" panose="02010502060101010101" pitchFamily="2" charset="-79"/>
              </a:rPr>
            </a:br>
            <a:r>
              <a:rPr lang="he-IL" sz="950" i="1" dirty="0">
                <a:solidFill>
                  <a:srgbClr val="5E4D36"/>
                </a:solidFill>
                <a:latin typeface="Levenim MT" panose="02010502060101010101" pitchFamily="2" charset="-79"/>
                <a:cs typeface="Levenim MT" panose="02010502060101010101" pitchFamily="2" charset="-79"/>
              </a:rPr>
              <a:t>התנועה הציונית היום היא למעשה שלוחה של משרד החוץ, ואין לה אלא תפקיד להלל ולפאר את המדיניות השלטת באותה תקופה. חשוב לומר, כי הציונות היא רלוונטית מאוד, ותחתיה נעשים במדינה הזאת דברים קשים ביותר. כך למשל, במציאות של היום קיימות עדיין 'קרקעות הקרן הקיימת לישראל', ועל פי הכללים, לא רק שאסור במדינת ישראל למכור קרקעות אלה ללא יהודים, אסור אפילו להחכיר אותן ללא יהודים. איך אפשר, שבמדינה דמוקרטית, חמישית מהאזרחים מנועים מלרכוש ולחכור אדמות? זו סתירה מהותית לדמוקרטיה, בה כולם אמורים להיות שווים.</a:t>
            </a:r>
            <a:br>
              <a:rPr lang="he-IL" sz="950" i="1" dirty="0">
                <a:solidFill>
                  <a:srgbClr val="5E4D36"/>
                </a:solidFill>
                <a:latin typeface="Levenim MT" panose="02010502060101010101" pitchFamily="2" charset="-79"/>
                <a:cs typeface="Levenim MT" panose="02010502060101010101" pitchFamily="2" charset="-79"/>
              </a:rPr>
            </a:br>
            <a:r>
              <a:rPr lang="he-IL" sz="950" i="1" dirty="0">
                <a:solidFill>
                  <a:srgbClr val="5E4D36"/>
                </a:solidFill>
                <a:latin typeface="Levenim MT" panose="02010502060101010101" pitchFamily="2" charset="-79"/>
                <a:cs typeface="Levenim MT" panose="02010502060101010101" pitchFamily="2" charset="-79"/>
              </a:rPr>
              <a:t>אי אפשר להתייחס לציונות כפרשת עבר, התנועה הזאת היא לא </a:t>
            </a:r>
            <a:r>
              <a:rPr lang="he-IL" sz="950" i="1" dirty="0" err="1">
                <a:solidFill>
                  <a:srgbClr val="5E4D36"/>
                </a:solidFill>
                <a:latin typeface="Levenim MT" panose="02010502060101010101" pitchFamily="2" charset="-79"/>
                <a:cs typeface="Levenim MT" panose="02010502060101010101" pitchFamily="2" charset="-79"/>
              </a:rPr>
              <a:t>פאסה</a:t>
            </a:r>
            <a:r>
              <a:rPr lang="he-IL" sz="950" i="1" dirty="0">
                <a:solidFill>
                  <a:srgbClr val="5E4D36"/>
                </a:solidFill>
                <a:latin typeface="Levenim MT" panose="02010502060101010101" pitchFamily="2" charset="-79"/>
                <a:cs typeface="Levenim MT" panose="02010502060101010101" pitchFamily="2" charset="-79"/>
              </a:rPr>
              <a:t>, היא חיה, שהרי ההנהגה, הממסד, מערכת החינוך ומערכת הערכים של חלק מהציבור הישראלי - מושפעות מהציונות. לפיכך, אי אפשר לברוח ממנה".</a:t>
            </a:r>
            <a:r>
              <a:rPr lang="he-IL" sz="950" dirty="0">
                <a:solidFill>
                  <a:srgbClr val="5E4D36"/>
                </a:solidFill>
                <a:latin typeface="Levenim MT" panose="02010502060101010101" pitchFamily="2" charset="-79"/>
                <a:cs typeface="Levenim MT" panose="02010502060101010101" pitchFamily="2" charset="-79"/>
              </a:rPr>
              <a:t> </a:t>
            </a:r>
            <a:endParaRPr lang="he-IL" sz="950" dirty="0" smtClean="0">
              <a:solidFill>
                <a:srgbClr val="5E4D36"/>
              </a:solidFill>
              <a:latin typeface="Levenim MT" panose="02010502060101010101" pitchFamily="2" charset="-79"/>
              <a:cs typeface="Levenim MT" panose="02010502060101010101" pitchFamily="2" charset="-79"/>
            </a:endParaRPr>
          </a:p>
          <a:p>
            <a:pPr marL="228600" indent="-228600">
              <a:spcAft>
                <a:spcPts val="600"/>
              </a:spcAft>
              <a:buAutoNum type="arabicPeriod"/>
            </a:pPr>
            <a:endParaRPr lang="he-IL" sz="1000" dirty="0" smtClean="0">
              <a:solidFill>
                <a:srgbClr val="5E4D36"/>
              </a:solidFill>
              <a:latin typeface="Levenim MT" panose="02010502060101010101" pitchFamily="2" charset="-79"/>
              <a:cs typeface="Levenim MT" panose="02010502060101010101" pitchFamily="2" charset="-79"/>
            </a:endParaRPr>
          </a:p>
          <a:p>
            <a:pPr marL="228600" indent="-228600">
              <a:spcAft>
                <a:spcPts val="600"/>
              </a:spcAft>
              <a:buAutoNum type="arabicPeriod"/>
            </a:pPr>
            <a:endParaRPr lang="he-IL" sz="1000" dirty="0" smtClean="0">
              <a:solidFill>
                <a:srgbClr val="5E4D36"/>
              </a:solidFill>
              <a:latin typeface="Levenim MT" panose="02010502060101010101" pitchFamily="2" charset="-79"/>
              <a:cs typeface="Levenim MT" panose="02010502060101010101" pitchFamily="2" charset="-79"/>
            </a:endParaRPr>
          </a:p>
          <a:p>
            <a:pPr marL="228600" indent="-228600">
              <a:spcAft>
                <a:spcPts val="600"/>
              </a:spcAft>
              <a:buAutoNum type="arabicPeriod"/>
            </a:pPr>
            <a:endParaRPr lang="he-IL" sz="1000" dirty="0" smtClean="0">
              <a:solidFill>
                <a:srgbClr val="5E4D36"/>
              </a:solidFill>
              <a:latin typeface="Levenim MT" panose="02010502060101010101" pitchFamily="2" charset="-79"/>
              <a:cs typeface="Levenim MT" panose="02010502060101010101" pitchFamily="2" charset="-79"/>
            </a:endParaRPr>
          </a:p>
          <a:p>
            <a:pPr>
              <a:spcAft>
                <a:spcPts val="600"/>
              </a:spcAft>
            </a:pPr>
            <a:endParaRPr lang="he-IL" sz="1000" dirty="0">
              <a:solidFill>
                <a:srgbClr val="5E4D36"/>
              </a:solidFill>
              <a:latin typeface="Levenim MT" panose="02010502060101010101" pitchFamily="2" charset="-79"/>
              <a:cs typeface="Levenim MT" panose="02010502060101010101" pitchFamily="2" charset="-79"/>
            </a:endParaRPr>
          </a:p>
          <a:p>
            <a:pPr>
              <a:spcAft>
                <a:spcPts val="600"/>
              </a:spcAft>
            </a:pPr>
            <a:endParaRPr lang="he-IL" sz="1000" dirty="0" smtClean="0">
              <a:solidFill>
                <a:srgbClr val="5E4D36"/>
              </a:solidFill>
              <a:latin typeface="Levenim MT" panose="02010502060101010101" pitchFamily="2" charset="-79"/>
              <a:cs typeface="Levenim MT" panose="02010502060101010101" pitchFamily="2" charset="-79"/>
            </a:endParaRPr>
          </a:p>
          <a:p>
            <a:pPr algn="l">
              <a:lnSpc>
                <a:spcPts val="1000"/>
              </a:lnSpc>
            </a:pPr>
            <a:endParaRPr lang="he-IL" sz="9600" dirty="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18" name="מלבן 17"/>
          <p:cNvSpPr/>
          <p:nvPr/>
        </p:nvSpPr>
        <p:spPr>
          <a:xfrm>
            <a:off x="2467708"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1100" b="1" dirty="0" smtClean="0">
                <a:solidFill>
                  <a:srgbClr val="5E4D36"/>
                </a:solidFill>
                <a:latin typeface="Levenim MT" panose="02010502060101010101" pitchFamily="2" charset="-79"/>
                <a:cs typeface="Levenim MT" panose="02010502060101010101" pitchFamily="2" charset="-79"/>
              </a:rPr>
              <a:t>ב. השר אפי איתם</a:t>
            </a:r>
          </a:p>
          <a:p>
            <a:pPr>
              <a:spcAft>
                <a:spcPts val="600"/>
              </a:spcAft>
            </a:pPr>
            <a:r>
              <a:rPr lang="he-IL" sz="1100" i="1" dirty="0" smtClean="0">
                <a:solidFill>
                  <a:srgbClr val="5E4D36"/>
                </a:solidFill>
                <a:latin typeface="Levenim MT" panose="02010502060101010101" pitchFamily="2" charset="-79"/>
                <a:cs typeface="Levenim MT" panose="02010502060101010101" pitchFamily="2" charset="-79"/>
              </a:rPr>
              <a:t> </a:t>
            </a:r>
            <a:r>
              <a:rPr lang="he-IL" sz="900" i="1" dirty="0" smtClean="0">
                <a:solidFill>
                  <a:srgbClr val="5E4D36"/>
                </a:solidFill>
                <a:latin typeface="Levenim MT" panose="02010502060101010101" pitchFamily="2" charset="-79"/>
                <a:cs typeface="Levenim MT" panose="02010502060101010101" pitchFamily="2" charset="-79"/>
              </a:rPr>
              <a:t>"</a:t>
            </a:r>
            <a:r>
              <a:rPr lang="he-IL" sz="900" i="1" dirty="0">
                <a:solidFill>
                  <a:srgbClr val="5E4D36"/>
                </a:solidFill>
                <a:latin typeface="Levenim MT" panose="02010502060101010101" pitchFamily="2" charset="-79"/>
                <a:cs typeface="Levenim MT" panose="02010502060101010101" pitchFamily="2" charset="-79"/>
              </a:rPr>
              <a:t>הציונות היום היא לקיחת אחריות אישית, של כל אחד ואחד מבני העם היהודי, על בניינה של מדינת ישראל כמדינה יהודית דמוקרטית ומודרנית. זה היעד שבשבילו עברנו ייסורים קשים ואנחנו עדיין עוברים. זו אחריותו של כל אחד ואחד לקדם זאת. הציונות היא ההבדל בין 2000 שנים של געגועים עזים לארץ ישראל ובין המדינה היהודית שקמה בפועל.</a:t>
            </a:r>
            <a:br>
              <a:rPr lang="he-IL" sz="900" i="1" dirty="0">
                <a:solidFill>
                  <a:srgbClr val="5E4D36"/>
                </a:solidFill>
                <a:latin typeface="Levenim MT" panose="02010502060101010101" pitchFamily="2" charset="-79"/>
                <a:cs typeface="Levenim MT" panose="02010502060101010101" pitchFamily="2" charset="-79"/>
              </a:rPr>
            </a:br>
            <a:r>
              <a:rPr lang="he-IL" sz="900" i="1" dirty="0">
                <a:solidFill>
                  <a:srgbClr val="5E4D36"/>
                </a:solidFill>
                <a:latin typeface="Levenim MT" panose="02010502060101010101" pitchFamily="2" charset="-79"/>
                <a:cs typeface="Levenim MT" panose="02010502060101010101" pitchFamily="2" charset="-79"/>
              </a:rPr>
              <a:t>היום אנחנו עומדים בפני התקופה הבאה של הציונות. במשך חמישים שנה דאגנו לגוף של המדינה, הקמנו מוסדות, מערכות, יצרנו מסגרות שפועלות, והיום אנחנו צריכים לבנות את הנשמה של הגוף הזה, כי גוף בלי נשמה - מת. והנשמה היא הנשמה היהודית, שזקוקה לחידוש, לריענון ולעדכון. אנחנו צריכים לדון היום בשאלות כמו: היהדות ומעמד </a:t>
            </a:r>
            <a:r>
              <a:rPr lang="he-IL" sz="900" i="1" dirty="0" err="1">
                <a:solidFill>
                  <a:srgbClr val="5E4D36"/>
                </a:solidFill>
                <a:latin typeface="Levenim MT" panose="02010502060101010101" pitchFamily="2" charset="-79"/>
                <a:cs typeface="Levenim MT" panose="02010502060101010101" pitchFamily="2" charset="-79"/>
              </a:rPr>
              <a:t>האשה</a:t>
            </a:r>
            <a:r>
              <a:rPr lang="he-IL" sz="900" i="1" dirty="0">
                <a:solidFill>
                  <a:srgbClr val="5E4D36"/>
                </a:solidFill>
                <a:latin typeface="Levenim MT" panose="02010502060101010101" pitchFamily="2" charset="-79"/>
                <a:cs typeface="Levenim MT" panose="02010502060101010101" pitchFamily="2" charset="-79"/>
              </a:rPr>
              <a:t>, היהדות והמדע, היהדות והרפואה וכדומה. בלי הזהות היהודית, בלי הנשמה היהודית, אין לנו מה לחפש פה, כל יהודי צריך להכיר את תרבותו ושורשיו". </a:t>
            </a:r>
            <a:endParaRPr lang="he-IL" sz="900" i="1" dirty="0" smtClean="0">
              <a:solidFill>
                <a:srgbClr val="5E4D36"/>
              </a:solidFill>
              <a:latin typeface="Levenim MT" panose="02010502060101010101" pitchFamily="2" charset="-79"/>
              <a:cs typeface="Levenim MT" panose="02010502060101010101" pitchFamily="2" charset="-79"/>
            </a:endParaRPr>
          </a:p>
          <a:p>
            <a:pPr>
              <a:spcAft>
                <a:spcPts val="600"/>
              </a:spcAft>
            </a:pPr>
            <a:endParaRPr lang="he-IL" sz="900" b="1" dirty="0">
              <a:solidFill>
                <a:srgbClr val="5E4D36"/>
              </a:solidFill>
              <a:latin typeface="Levenim MT" panose="02010502060101010101" pitchFamily="2" charset="-79"/>
              <a:cs typeface="Levenim MT" panose="02010502060101010101" pitchFamily="2" charset="-79"/>
            </a:endParaRPr>
          </a:p>
        </p:txBody>
      </p:sp>
      <p:pic>
        <p:nvPicPr>
          <p:cNvPr id="2" name="תמונה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4244" y="3261090"/>
            <a:ext cx="1666875" cy="2190750"/>
          </a:xfrm>
          <a:prstGeom prst="rect">
            <a:avLst/>
          </a:prstGeom>
        </p:spPr>
      </p:pic>
      <p:pic>
        <p:nvPicPr>
          <p:cNvPr id="3" name="תמונה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3715" y="4642691"/>
            <a:ext cx="1686617" cy="1908540"/>
          </a:xfrm>
          <a:prstGeom prst="rect">
            <a:avLst/>
          </a:prstGeom>
        </p:spPr>
      </p:pic>
    </p:spTree>
    <p:extLst>
      <p:ext uri="{BB962C8B-B14F-4D97-AF65-F5344CB8AC3E}">
        <p14:creationId xmlns:p14="http://schemas.microsoft.com/office/powerpoint/2010/main" val="1019746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4912</TotalTime>
  <Words>398</Words>
  <Application>Microsoft Office PowerPoint</Application>
  <PresentationFormat>A4 Paper (210x297 mm)</PresentationFormat>
  <Paragraphs>29</Paragraphs>
  <Slides>1</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1</vt:i4>
      </vt:variant>
    </vt:vector>
  </HeadingPairs>
  <TitlesOfParts>
    <vt:vector size="5" baseType="lpstr">
      <vt:lpstr>Arial</vt:lpstr>
      <vt:lpstr>Calibri</vt:lpstr>
      <vt:lpstr>Levenim MT</vt:lpstr>
      <vt:lpstr>1_ערכת נושא Office</vt:lpstr>
      <vt:lpstr>ציונות</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efrat indig</cp:lastModifiedBy>
  <cp:revision>90</cp:revision>
  <cp:lastPrinted>2016-01-02T09:56:53Z</cp:lastPrinted>
  <dcterms:created xsi:type="dcterms:W3CDTF">2016-01-01T12:13:36Z</dcterms:created>
  <dcterms:modified xsi:type="dcterms:W3CDTF">2017-01-28T19:37:39Z</dcterms:modified>
</cp:coreProperties>
</file>