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61" r:id="rId2"/>
  </p:sldIdLst>
  <p:sldSz cx="9906000" cy="6858000" type="A4"/>
  <p:notesSz cx="7102475" cy="9388475"/>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4D36"/>
    <a:srgbClr val="C9C0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957" autoAdjust="0"/>
    <p:restoredTop sz="94660"/>
  </p:normalViewPr>
  <p:slideViewPr>
    <p:cSldViewPr snapToGrid="0">
      <p:cViewPr varScale="1">
        <p:scale>
          <a:sx n="75" d="100"/>
          <a:sy n="75" d="100"/>
        </p:scale>
        <p:origin x="912" y="54"/>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5" y="876300"/>
            <a:ext cx="6113095"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cxnSp>
        <p:nvCxnSpPr>
          <p:cNvPr id="9" name="מחבר ישר 8"/>
          <p:cNvCxnSpPr/>
          <p:nvPr/>
        </p:nvCxnSpPr>
        <p:spPr>
          <a:xfrm flipH="1">
            <a:off x="6527009"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2" name="מחבר ישר 11"/>
          <p:cNvCxnSpPr/>
          <p:nvPr/>
        </p:nvCxnSpPr>
        <p:spPr>
          <a:xfrm flipH="1">
            <a:off x="4481332"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5" name="מחבר ישר 14"/>
          <p:cNvCxnSpPr/>
          <p:nvPr/>
        </p:nvCxnSpPr>
        <p:spPr>
          <a:xfrm flipH="1">
            <a:off x="2435655"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pic>
        <p:nvPicPr>
          <p:cNvPr id="18" name="תמונה 17"/>
          <p:cNvPicPr>
            <a:picLocks noChangeAspect="1"/>
          </p:cNvPicPr>
          <p:nvPr userDrawn="1"/>
        </p:nvPicPr>
        <p:blipFill>
          <a:blip r:embed="rId2"/>
          <a:stretch>
            <a:fillRect/>
          </a:stretch>
        </p:blipFill>
        <p:spPr>
          <a:xfrm>
            <a:off x="7722606" y="5988702"/>
            <a:ext cx="1822404" cy="781493"/>
          </a:xfrm>
          <a:prstGeom prst="rect">
            <a:avLst/>
          </a:prstGeom>
        </p:spPr>
      </p:pic>
      <p:pic>
        <p:nvPicPr>
          <p:cNvPr id="19" name="תמונה 18"/>
          <p:cNvPicPr>
            <a:picLocks noChangeAspect="1"/>
          </p:cNvPicPr>
          <p:nvPr userDrawn="1"/>
        </p:nvPicPr>
        <p:blipFill>
          <a:blip r:embed="rId3"/>
          <a:stretch>
            <a:fillRect/>
          </a:stretch>
        </p:blipFill>
        <p:spPr>
          <a:xfrm>
            <a:off x="438150" y="194040"/>
            <a:ext cx="1533526" cy="697057"/>
          </a:xfrm>
          <a:prstGeom prst="rect">
            <a:avLst/>
          </a:prstGeom>
        </p:spPr>
      </p:pic>
      <p:sp>
        <p:nvSpPr>
          <p:cNvPr id="29" name="מציין מיקום של תמונה 28"/>
          <p:cNvSpPr>
            <a:spLocks noGrp="1"/>
          </p:cNvSpPr>
          <p:nvPr>
            <p:ph type="pic" sz="quarter" idx="13"/>
          </p:nvPr>
        </p:nvSpPr>
        <p:spPr>
          <a:xfrm>
            <a:off x="4583738" y="4991100"/>
            <a:ext cx="1844675" cy="1725613"/>
          </a:xfrm>
          <a:prstGeom prst="rect">
            <a:avLst/>
          </a:prstGeom>
        </p:spPr>
        <p:txBody>
          <a:bodyPr/>
          <a:lstStyle/>
          <a:p>
            <a:endParaRPr lang="he-IL"/>
          </a:p>
        </p:txBody>
      </p:sp>
      <p:sp>
        <p:nvSpPr>
          <p:cNvPr id="30" name="מציין מיקום של תמונה 28"/>
          <p:cNvSpPr>
            <a:spLocks noGrp="1"/>
          </p:cNvSpPr>
          <p:nvPr>
            <p:ph type="pic" sz="quarter" idx="14"/>
          </p:nvPr>
        </p:nvSpPr>
        <p:spPr>
          <a:xfrm>
            <a:off x="2535043" y="4991100"/>
            <a:ext cx="1844675" cy="1725613"/>
          </a:xfrm>
          <a:prstGeom prst="rect">
            <a:avLst/>
          </a:prstGeom>
        </p:spPr>
        <p:txBody>
          <a:bodyPr/>
          <a:lstStyle/>
          <a:p>
            <a:endParaRPr lang="he-IL"/>
          </a:p>
        </p:txBody>
      </p:sp>
      <p:sp>
        <p:nvSpPr>
          <p:cNvPr id="31" name="מציין מיקום של תמונה 28"/>
          <p:cNvSpPr>
            <a:spLocks noGrp="1"/>
          </p:cNvSpPr>
          <p:nvPr>
            <p:ph type="pic" sz="quarter" idx="15"/>
          </p:nvPr>
        </p:nvSpPr>
        <p:spPr>
          <a:xfrm>
            <a:off x="489366" y="4991100"/>
            <a:ext cx="1844675" cy="1725613"/>
          </a:xfrm>
          <a:prstGeom prst="rect">
            <a:avLst/>
          </a:prstGeom>
        </p:spPr>
        <p:txBody>
          <a:bodyPr/>
          <a:lstStyle/>
          <a:p>
            <a:endParaRPr lang="he-IL"/>
          </a:p>
        </p:txBody>
      </p:sp>
    </p:spTree>
    <p:extLst>
      <p:ext uri="{BB962C8B-B14F-4D97-AF65-F5344CB8AC3E}">
        <p14:creationId xmlns:p14="http://schemas.microsoft.com/office/powerpoint/2010/main" val="31453784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6" y="876300"/>
            <a:ext cx="9034094"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pic>
        <p:nvPicPr>
          <p:cNvPr id="19" name="תמונה 18"/>
          <p:cNvPicPr>
            <a:picLocks noChangeAspect="1"/>
          </p:cNvPicPr>
          <p:nvPr userDrawn="1"/>
        </p:nvPicPr>
        <p:blipFill>
          <a:blip r:embed="rId2"/>
          <a:stretch>
            <a:fillRect/>
          </a:stretch>
        </p:blipFill>
        <p:spPr>
          <a:xfrm>
            <a:off x="438150" y="194040"/>
            <a:ext cx="1533526" cy="697057"/>
          </a:xfrm>
          <a:prstGeom prst="rect">
            <a:avLst/>
          </a:prstGeom>
        </p:spPr>
      </p:pic>
    </p:spTree>
    <p:extLst>
      <p:ext uri="{BB962C8B-B14F-4D97-AF65-F5344CB8AC3E}">
        <p14:creationId xmlns:p14="http://schemas.microsoft.com/office/powerpoint/2010/main" val="31777439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פריסה מותאמת אישית">
    <p:spTree>
      <p:nvGrpSpPr>
        <p:cNvPr id="1" name=""/>
        <p:cNvGrpSpPr/>
        <p:nvPr/>
      </p:nvGrpSpPr>
      <p:grpSpPr>
        <a:xfrm>
          <a:off x="0" y="0"/>
          <a:ext cx="0" cy="0"/>
          <a:chOff x="0" y="0"/>
          <a:chExt cx="0" cy="0"/>
        </a:xfrm>
      </p:grpSpPr>
    </p:spTree>
    <p:extLst>
      <p:ext uri="{BB962C8B-B14F-4D97-AF65-F5344CB8AC3E}">
        <p14:creationId xmlns:p14="http://schemas.microsoft.com/office/powerpoint/2010/main" val="4385515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067388"/>
      </p:ext>
    </p:extLst>
  </p:cSld>
  <p:clrMap bg1="lt1" tx1="dk1" bg2="lt2" tx2="dk2" accent1="accent1" accent2="accent2" accent3="accent3" accent4="accent4" accent5="accent5" accent6="accent6" hlink="hlink" folHlink="folHlink"/>
  <p:sldLayoutIdLst>
    <p:sldLayoutId id="2147483679" r:id="rId1"/>
    <p:sldLayoutId id="2147483682" r:id="rId2"/>
    <p:sldLayoutId id="2147483680" r:id="rId3"/>
  </p:sldLayoutIdLst>
  <p:timing>
    <p:tnLst>
      <p:par>
        <p:cTn id="1" dur="indefinite" restart="never" nodeType="tmRoot"/>
      </p:par>
    </p:tnLst>
  </p:timing>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כותרת 7"/>
          <p:cNvSpPr>
            <a:spLocks noGrp="1"/>
          </p:cNvSpPr>
          <p:nvPr>
            <p:ph type="title"/>
          </p:nvPr>
        </p:nvSpPr>
        <p:spPr>
          <a:xfrm>
            <a:off x="2038350" y="605097"/>
            <a:ext cx="7506660" cy="256407"/>
          </a:xfrm>
        </p:spPr>
        <p:txBody>
          <a:bodyPr/>
          <a:lstStyle/>
          <a:p>
            <a:r>
              <a:rPr lang="he-IL" dirty="0" smtClean="0"/>
              <a:t>מאבק רעיוני בתוך </a:t>
            </a:r>
            <a:r>
              <a:rPr lang="he-IL" smtClean="0"/>
              <a:t>העם </a:t>
            </a:r>
            <a:r>
              <a:rPr lang="he-IL" smtClean="0"/>
              <a:t>היהודי</a:t>
            </a:r>
            <a:endParaRPr lang="he-IL" dirty="0"/>
          </a:p>
        </p:txBody>
      </p:sp>
      <p:sp>
        <p:nvSpPr>
          <p:cNvPr id="12" name="מלבן 11"/>
          <p:cNvSpPr/>
          <p:nvPr/>
        </p:nvSpPr>
        <p:spPr>
          <a:xfrm>
            <a:off x="6682740" y="876300"/>
            <a:ext cx="2796540" cy="2384790"/>
          </a:xfrm>
          <a:prstGeom prst="rect">
            <a:avLst/>
          </a:prstGeom>
          <a:solidFill>
            <a:srgbClr val="5E4D3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00" b="1" dirty="0" smtClean="0">
                <a:solidFill>
                  <a:schemeClr val="bg1"/>
                </a:solidFill>
                <a:latin typeface="Levenim MT" panose="02010502060101010101" pitchFamily="2" charset="-79"/>
                <a:cs typeface="Levenim MT" panose="02010502060101010101" pitchFamily="2" charset="-79"/>
              </a:rPr>
              <a:t>רקע</a:t>
            </a:r>
          </a:p>
          <a:p>
            <a:pPr>
              <a:spcAft>
                <a:spcPts val="600"/>
              </a:spcAft>
            </a:pPr>
            <a:r>
              <a:rPr lang="he-IL" sz="900" b="1" dirty="0" smtClean="0">
                <a:solidFill>
                  <a:schemeClr val="bg1"/>
                </a:solidFill>
                <a:latin typeface="Levenim MT" panose="02010502060101010101" pitchFamily="2" charset="-79"/>
                <a:cs typeface="Levenim MT" panose="02010502060101010101" pitchFamily="2" charset="-79"/>
              </a:rPr>
              <a:t>התנגדות </a:t>
            </a:r>
            <a:r>
              <a:rPr lang="he-IL" sz="900" b="1" dirty="0">
                <a:solidFill>
                  <a:schemeClr val="bg1"/>
                </a:solidFill>
                <a:latin typeface="Levenim MT" panose="02010502060101010101" pitchFamily="2" charset="-79"/>
                <a:cs typeface="Levenim MT" panose="02010502060101010101" pitchFamily="2" charset="-79"/>
              </a:rPr>
              <a:t>לציונות כתנועה פוליטית, והתנגדות לקיומה של מדינת ישראל כישות וכיישום של הרעיון הציוני, נרשמה בקרב זרמים פוליטיים ואידיאולגיים שונים בעם היהודי, אך כשלעצמה אינה מהווה תנועה או זרם פוליטי מוגדר. תנועות פוליטיות יהודיות הציגו פתרונות חלופיים לאלו שהוצעו על ידי הציונות לבעיית היהודים (בדרך כלל - בעיית היהודים באירופה). מרבית הזרמים היהודים התנגדו לציונות בראשיתה, החל באורתודוקסיה וכלה ביהודים החילונים. חלק מהזרמים שינו את יחסם ביחס לציונות עד לשנות השלושים של המאה העשרים באופן מלא או חלקי. לפנינו קטע מתוך מאמר של בן גוריון, המתאר את המאבק הפנימי של התנועה הציונית בראשית דרכה.</a:t>
            </a:r>
          </a:p>
        </p:txBody>
      </p:sp>
      <p:sp>
        <p:nvSpPr>
          <p:cNvPr id="13" name="מלבן 12"/>
          <p:cNvSpPr/>
          <p:nvPr/>
        </p:nvSpPr>
        <p:spPr>
          <a:xfrm>
            <a:off x="6682740" y="3699358"/>
            <a:ext cx="2796540" cy="2109771"/>
          </a:xfrm>
          <a:prstGeom prst="rect">
            <a:avLst/>
          </a:prstGeom>
          <a:solidFill>
            <a:srgbClr val="C9C0B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700" b="1" dirty="0">
                <a:solidFill>
                  <a:srgbClr val="5E4D36"/>
                </a:solidFill>
                <a:latin typeface="Levenim MT" panose="02010502060101010101" pitchFamily="2" charset="-79"/>
                <a:cs typeface="Levenim MT" panose="02010502060101010101" pitchFamily="2" charset="-79"/>
              </a:rPr>
              <a:t>שאלות לעיון </a:t>
            </a:r>
            <a:r>
              <a:rPr lang="he-IL" sz="700" b="1" dirty="0" smtClean="0">
                <a:solidFill>
                  <a:srgbClr val="5E4D36"/>
                </a:solidFill>
                <a:latin typeface="Levenim MT" panose="02010502060101010101" pitchFamily="2" charset="-79"/>
                <a:cs typeface="Levenim MT" panose="02010502060101010101" pitchFamily="2" charset="-79"/>
              </a:rPr>
              <a:t>העמקה</a:t>
            </a:r>
            <a:r>
              <a:rPr lang="he-IL" sz="700" b="1" dirty="0">
                <a:solidFill>
                  <a:srgbClr val="5E4D36"/>
                </a:solidFill>
                <a:latin typeface="Levenim MT" panose="02010502060101010101" pitchFamily="2" charset="-79"/>
                <a:cs typeface="Levenim MT" panose="02010502060101010101" pitchFamily="2" charset="-79"/>
              </a:rPr>
              <a:t>: </a:t>
            </a:r>
          </a:p>
          <a:p>
            <a:pPr>
              <a:spcAft>
                <a:spcPts val="600"/>
              </a:spcAft>
            </a:pPr>
            <a:r>
              <a:rPr lang="he-IL" sz="700" b="1" dirty="0">
                <a:solidFill>
                  <a:srgbClr val="5E4D36"/>
                </a:solidFill>
                <a:latin typeface="Levenim MT" panose="02010502060101010101" pitchFamily="2" charset="-79"/>
                <a:cs typeface="Levenim MT" panose="02010502060101010101" pitchFamily="2" charset="-79"/>
              </a:rPr>
              <a:t>1. </a:t>
            </a:r>
            <a:r>
              <a:rPr lang="he-IL" sz="700" b="1" dirty="0" smtClean="0">
                <a:solidFill>
                  <a:srgbClr val="5E4D36"/>
                </a:solidFill>
                <a:latin typeface="Levenim MT" panose="02010502060101010101" pitchFamily="2" charset="-79"/>
                <a:cs typeface="Levenim MT" panose="02010502060101010101" pitchFamily="2" charset="-79"/>
              </a:rPr>
              <a:t>נצח ישראל – בן גוריון</a:t>
            </a:r>
            <a:endParaRPr lang="he-IL" sz="700" b="1" dirty="0">
              <a:solidFill>
                <a:srgbClr val="5E4D36"/>
              </a:solidFill>
              <a:latin typeface="Levenim MT" panose="02010502060101010101" pitchFamily="2" charset="-79"/>
              <a:cs typeface="Levenim MT" panose="02010502060101010101" pitchFamily="2" charset="-79"/>
            </a:endParaRPr>
          </a:p>
          <a:p>
            <a:pPr algn="just" fontAlgn="base">
              <a:spcBef>
                <a:spcPct val="0"/>
              </a:spcBef>
              <a:spcAft>
                <a:spcPct val="0"/>
              </a:spcAft>
            </a:pPr>
            <a:r>
              <a:rPr lang="he-IL" altLang="he-IL" sz="700" dirty="0">
                <a:solidFill>
                  <a:srgbClr val="5E4D36"/>
                </a:solidFill>
                <a:latin typeface="Levenim MT" panose="02010502060101010101" pitchFamily="2" charset="-79"/>
                <a:cs typeface="Levenim MT" panose="02010502060101010101" pitchFamily="2" charset="-79"/>
              </a:rPr>
              <a:t>א. בן גוריון טוען שהציונות היא מאבק רעיוני – למה כל אחת מהקבוצות (האדוקים הקיצונים, המתבוללים, הסוציאליסטים והנאורים ואנשי המעשה) התנגדה לרעיון הציוני? </a:t>
            </a:r>
          </a:p>
          <a:p>
            <a:pPr algn="just" fontAlgn="base">
              <a:spcBef>
                <a:spcPct val="0"/>
              </a:spcBef>
              <a:spcAft>
                <a:spcPct val="0"/>
              </a:spcAft>
            </a:pPr>
            <a:r>
              <a:rPr lang="he-IL" altLang="he-IL" sz="700" dirty="0" smtClean="0">
                <a:solidFill>
                  <a:srgbClr val="5E4D36"/>
                </a:solidFill>
                <a:latin typeface="Levenim MT" panose="02010502060101010101" pitchFamily="2" charset="-79"/>
                <a:cs typeface="Levenim MT" panose="02010502060101010101" pitchFamily="2" charset="-79"/>
              </a:rPr>
              <a:t>איך </a:t>
            </a:r>
            <a:r>
              <a:rPr lang="he-IL" altLang="he-IL" sz="700" dirty="0">
                <a:solidFill>
                  <a:srgbClr val="5E4D36"/>
                </a:solidFill>
                <a:latin typeface="Levenim MT" panose="02010502060101010101" pitchFamily="2" charset="-79"/>
                <a:cs typeface="Levenim MT" panose="02010502060101010101" pitchFamily="2" charset="-79"/>
              </a:rPr>
              <a:t>הסוציאליסטים רואים את "גאולת העם היהודי</a:t>
            </a:r>
            <a:r>
              <a:rPr lang="he-IL" altLang="he-IL" sz="700" dirty="0" smtClean="0">
                <a:solidFill>
                  <a:srgbClr val="5E4D36"/>
                </a:solidFill>
                <a:latin typeface="Levenim MT" panose="02010502060101010101" pitchFamily="2" charset="-79"/>
                <a:cs typeface="Levenim MT" panose="02010502060101010101" pitchFamily="2" charset="-79"/>
              </a:rPr>
              <a:t>"?</a:t>
            </a:r>
          </a:p>
          <a:p>
            <a:pPr algn="just" fontAlgn="base">
              <a:spcBef>
                <a:spcPct val="0"/>
              </a:spcBef>
              <a:spcAft>
                <a:spcPct val="0"/>
              </a:spcAft>
            </a:pPr>
            <a:endParaRPr lang="en-US" altLang="he-IL" sz="700" dirty="0" smtClean="0">
              <a:solidFill>
                <a:srgbClr val="5E4D36"/>
              </a:solidFill>
              <a:latin typeface="Levenim MT" panose="02010502060101010101" pitchFamily="2" charset="-79"/>
              <a:cs typeface="Levenim MT" panose="02010502060101010101" pitchFamily="2" charset="-79"/>
            </a:endParaRPr>
          </a:p>
          <a:p>
            <a:pPr algn="just" fontAlgn="base">
              <a:spcBef>
                <a:spcPct val="0"/>
              </a:spcBef>
              <a:spcAft>
                <a:spcPct val="0"/>
              </a:spcAft>
            </a:pPr>
            <a:r>
              <a:rPr lang="he-IL" altLang="he-IL" sz="700" dirty="0" smtClean="0">
                <a:solidFill>
                  <a:srgbClr val="5E4D36"/>
                </a:solidFill>
                <a:latin typeface="Levenim MT" panose="02010502060101010101" pitchFamily="2" charset="-79"/>
                <a:cs typeface="Levenim MT" panose="02010502060101010101" pitchFamily="2" charset="-79"/>
              </a:rPr>
              <a:t>2</a:t>
            </a:r>
            <a:r>
              <a:rPr lang="he-IL" altLang="he-IL" sz="700" b="1" dirty="0">
                <a:solidFill>
                  <a:srgbClr val="5E4D36"/>
                </a:solidFill>
                <a:latin typeface="Levenim MT" panose="02010502060101010101" pitchFamily="2" charset="-79"/>
                <a:cs typeface="Levenim MT" panose="02010502060101010101" pitchFamily="2" charset="-79"/>
              </a:rPr>
              <a:t>. שלושה כוחות באומה – הרב </a:t>
            </a:r>
            <a:r>
              <a:rPr lang="he-IL" altLang="he-IL" sz="700" b="1" dirty="0" smtClean="0">
                <a:solidFill>
                  <a:srgbClr val="5E4D36"/>
                </a:solidFill>
                <a:latin typeface="Levenim MT" panose="02010502060101010101" pitchFamily="2" charset="-79"/>
                <a:cs typeface="Levenim MT" panose="02010502060101010101" pitchFamily="2" charset="-79"/>
              </a:rPr>
              <a:t>קוק</a:t>
            </a:r>
            <a:endParaRPr lang="he-IL" altLang="he-IL" sz="700" dirty="0">
              <a:solidFill>
                <a:srgbClr val="5E4D36"/>
              </a:solidFill>
              <a:latin typeface="Levenim MT" panose="02010502060101010101" pitchFamily="2" charset="-79"/>
              <a:cs typeface="Levenim MT" panose="02010502060101010101" pitchFamily="2" charset="-79"/>
            </a:endParaRPr>
          </a:p>
          <a:p>
            <a:pPr algn="just" fontAlgn="base">
              <a:spcBef>
                <a:spcPct val="0"/>
              </a:spcBef>
              <a:spcAft>
                <a:spcPct val="0"/>
              </a:spcAft>
            </a:pPr>
            <a:r>
              <a:rPr lang="he-IL" altLang="he-IL" sz="700" dirty="0">
                <a:solidFill>
                  <a:srgbClr val="5E4D36"/>
                </a:solidFill>
                <a:latin typeface="Levenim MT" panose="02010502060101010101" pitchFamily="2" charset="-79"/>
                <a:cs typeface="Levenim MT" panose="02010502060101010101" pitchFamily="2" charset="-79"/>
              </a:rPr>
              <a:t>ב. </a:t>
            </a:r>
            <a:r>
              <a:rPr lang="he-IL" altLang="he-IL" sz="700" dirty="0" smtClean="0">
                <a:solidFill>
                  <a:srgbClr val="5E4D36"/>
                </a:solidFill>
                <a:latin typeface="Levenim MT" panose="02010502060101010101" pitchFamily="2" charset="-79"/>
                <a:cs typeface="Levenim MT" panose="02010502060101010101" pitchFamily="2" charset="-79"/>
              </a:rPr>
              <a:t>מדוע צרכים אנו, לפי הרב קוק, את שלושת ה'כוחות'. וכיצד </a:t>
            </a:r>
            <a:r>
              <a:rPr lang="he-IL" altLang="he-IL" sz="700" dirty="0">
                <a:solidFill>
                  <a:srgbClr val="5E4D36"/>
                </a:solidFill>
                <a:latin typeface="Levenim MT" panose="02010502060101010101" pitchFamily="2" charset="-79"/>
                <a:cs typeface="Levenim MT" panose="02010502060101010101" pitchFamily="2" charset="-79"/>
              </a:rPr>
              <a:t>יגיעו שלושת הכוחות </a:t>
            </a:r>
            <a:r>
              <a:rPr lang="he-IL" altLang="he-IL" sz="700" dirty="0" smtClean="0">
                <a:solidFill>
                  <a:srgbClr val="5E4D36"/>
                </a:solidFill>
                <a:latin typeface="Levenim MT" panose="02010502060101010101" pitchFamily="2" charset="-79"/>
                <a:cs typeface="Levenim MT" panose="02010502060101010101" pitchFamily="2" charset="-79"/>
              </a:rPr>
              <a:t>הללו להרמוניה</a:t>
            </a:r>
            <a:r>
              <a:rPr lang="he-IL" altLang="he-IL" sz="700" dirty="0">
                <a:solidFill>
                  <a:srgbClr val="5E4D36"/>
                </a:solidFill>
                <a:latin typeface="Levenim MT" panose="02010502060101010101" pitchFamily="2" charset="-79"/>
                <a:cs typeface="Levenim MT" panose="02010502060101010101" pitchFamily="2" charset="-79"/>
              </a:rPr>
              <a:t>?</a:t>
            </a:r>
          </a:p>
          <a:p>
            <a:pPr algn="just" fontAlgn="base">
              <a:spcBef>
                <a:spcPct val="0"/>
              </a:spcBef>
              <a:spcAft>
                <a:spcPct val="0"/>
              </a:spcAft>
            </a:pPr>
            <a:endParaRPr lang="he-IL" altLang="he-IL" sz="700" dirty="0" smtClean="0">
              <a:solidFill>
                <a:srgbClr val="5E4D36"/>
              </a:solidFill>
              <a:latin typeface="Levenim MT" panose="02010502060101010101" pitchFamily="2" charset="-79"/>
              <a:cs typeface="Levenim MT" panose="02010502060101010101" pitchFamily="2" charset="-79"/>
            </a:endParaRPr>
          </a:p>
          <a:p>
            <a:pPr algn="just" fontAlgn="base">
              <a:spcBef>
                <a:spcPct val="0"/>
              </a:spcBef>
              <a:spcAft>
                <a:spcPct val="0"/>
              </a:spcAft>
            </a:pPr>
            <a:r>
              <a:rPr lang="he-IL" altLang="he-IL" sz="700" dirty="0" smtClean="0">
                <a:solidFill>
                  <a:srgbClr val="5E4D36"/>
                </a:solidFill>
                <a:latin typeface="Levenim MT" panose="02010502060101010101" pitchFamily="2" charset="-79"/>
                <a:cs typeface="Levenim MT" panose="02010502060101010101" pitchFamily="2" charset="-79"/>
              </a:rPr>
              <a:t>3</a:t>
            </a:r>
            <a:r>
              <a:rPr lang="he-IL" altLang="he-IL" sz="700" b="1" dirty="0">
                <a:solidFill>
                  <a:srgbClr val="5E4D36"/>
                </a:solidFill>
                <a:latin typeface="Levenim MT" panose="02010502060101010101" pitchFamily="2" charset="-79"/>
                <a:cs typeface="Levenim MT" panose="02010502060101010101" pitchFamily="2" charset="-79"/>
              </a:rPr>
              <a:t>. זרמים </a:t>
            </a:r>
            <a:r>
              <a:rPr lang="he-IL" altLang="he-IL" sz="700" b="1" dirty="0" smtClean="0">
                <a:solidFill>
                  <a:srgbClr val="5E4D36"/>
                </a:solidFill>
                <a:latin typeface="Levenim MT" panose="02010502060101010101" pitchFamily="2" charset="-79"/>
                <a:cs typeface="Levenim MT" panose="02010502060101010101" pitchFamily="2" charset="-79"/>
              </a:rPr>
              <a:t>בציונות</a:t>
            </a:r>
            <a:endParaRPr lang="he-IL" altLang="he-IL" sz="700" dirty="0">
              <a:solidFill>
                <a:srgbClr val="5E4D36"/>
              </a:solidFill>
              <a:latin typeface="Levenim MT" panose="02010502060101010101" pitchFamily="2" charset="-79"/>
              <a:cs typeface="Levenim MT" panose="02010502060101010101" pitchFamily="2" charset="-79"/>
            </a:endParaRPr>
          </a:p>
          <a:p>
            <a:pPr algn="just" fontAlgn="base">
              <a:spcBef>
                <a:spcPct val="0"/>
              </a:spcBef>
              <a:spcAft>
                <a:spcPct val="0"/>
              </a:spcAft>
            </a:pPr>
            <a:r>
              <a:rPr lang="he-IL" altLang="he-IL" sz="700" dirty="0">
                <a:solidFill>
                  <a:srgbClr val="5E4D36"/>
                </a:solidFill>
                <a:latin typeface="Levenim MT" panose="02010502060101010101" pitchFamily="2" charset="-79"/>
                <a:cs typeface="Levenim MT" panose="02010502060101010101" pitchFamily="2" charset="-79"/>
              </a:rPr>
              <a:t>ד. הזרמים השונים המובאים בטקסטים מבטאים זרמים שונים בחברה היהודית סוף מאה 19- ראשית המאה ה 20. בהסתכלנו כיום על החברה הישראלית מיהם הזרמים הממשיכים </a:t>
            </a:r>
            <a:r>
              <a:rPr lang="he-IL" altLang="he-IL" sz="700" dirty="0" smtClean="0">
                <a:solidFill>
                  <a:srgbClr val="5E4D36"/>
                </a:solidFill>
                <a:latin typeface="Levenim MT" panose="02010502060101010101" pitchFamily="2" charset="-79"/>
                <a:cs typeface="Levenim MT" panose="02010502060101010101" pitchFamily="2" charset="-79"/>
              </a:rPr>
              <a:t>את </a:t>
            </a:r>
            <a:r>
              <a:rPr lang="he-IL" altLang="he-IL" sz="700" dirty="0">
                <a:solidFill>
                  <a:srgbClr val="5E4D36"/>
                </a:solidFill>
                <a:latin typeface="Levenim MT" panose="02010502060101010101" pitchFamily="2" charset="-79"/>
                <a:cs typeface="Levenim MT" panose="02010502060101010101" pitchFamily="2" charset="-79"/>
              </a:rPr>
              <a:t>התפיסות </a:t>
            </a:r>
            <a:r>
              <a:rPr lang="he-IL" altLang="he-IL" sz="700" dirty="0" smtClean="0">
                <a:solidFill>
                  <a:srgbClr val="5E4D36"/>
                </a:solidFill>
                <a:latin typeface="Levenim MT" panose="02010502060101010101" pitchFamily="2" charset="-79"/>
                <a:cs typeface="Levenim MT" panose="02010502060101010101" pitchFamily="2" charset="-79"/>
              </a:rPr>
              <a:t>השונות של </a:t>
            </a:r>
            <a:r>
              <a:rPr lang="he-IL" altLang="he-IL" sz="700" dirty="0">
                <a:solidFill>
                  <a:srgbClr val="5E4D36"/>
                </a:solidFill>
                <a:latin typeface="Levenim MT" panose="02010502060101010101" pitchFamily="2" charset="-79"/>
                <a:cs typeface="Levenim MT" panose="02010502060101010101" pitchFamily="2" charset="-79"/>
              </a:rPr>
              <a:t>לפני 100 שנים</a:t>
            </a:r>
            <a:r>
              <a:rPr lang="he-IL" altLang="he-IL" sz="700" dirty="0" smtClean="0">
                <a:solidFill>
                  <a:srgbClr val="5E4D36"/>
                </a:solidFill>
                <a:latin typeface="Levenim MT" panose="02010502060101010101" pitchFamily="2" charset="-79"/>
                <a:cs typeface="Levenim MT" panose="02010502060101010101" pitchFamily="2" charset="-79"/>
              </a:rPr>
              <a:t>?</a:t>
            </a:r>
          </a:p>
          <a:p>
            <a:pPr algn="just" fontAlgn="base">
              <a:spcBef>
                <a:spcPct val="0"/>
              </a:spcBef>
              <a:spcAft>
                <a:spcPct val="0"/>
              </a:spcAft>
            </a:pPr>
            <a:r>
              <a:rPr lang="he-IL" altLang="he-IL" sz="700" dirty="0" smtClean="0">
                <a:solidFill>
                  <a:srgbClr val="5E4D36"/>
                </a:solidFill>
                <a:latin typeface="Levenim MT" panose="02010502060101010101" pitchFamily="2" charset="-79"/>
                <a:cs typeface="Levenim MT" panose="02010502060101010101" pitchFamily="2" charset="-79"/>
              </a:rPr>
              <a:t>ה. לאיזה מן הזרמים את/ה משתייכים?</a:t>
            </a:r>
            <a:endParaRPr lang="he-IL" altLang="he-IL" sz="700" dirty="0">
              <a:solidFill>
                <a:srgbClr val="5E4D36"/>
              </a:solidFill>
              <a:latin typeface="Levenim MT" panose="02010502060101010101" pitchFamily="2" charset="-79"/>
              <a:cs typeface="Levenim MT" panose="02010502060101010101" pitchFamily="2" charset="-79"/>
            </a:endParaRPr>
          </a:p>
          <a:p>
            <a:pPr algn="just" fontAlgn="base">
              <a:spcBef>
                <a:spcPct val="0"/>
              </a:spcBef>
              <a:spcAft>
                <a:spcPct val="0"/>
              </a:spcAft>
            </a:pPr>
            <a:endParaRPr lang="en-US" altLang="he-IL" sz="700" dirty="0">
              <a:solidFill>
                <a:srgbClr val="5E4D36"/>
              </a:solidFill>
              <a:latin typeface="Levenim MT" panose="02010502060101010101" pitchFamily="2" charset="-79"/>
              <a:cs typeface="Levenim MT" panose="02010502060101010101" pitchFamily="2" charset="-79"/>
            </a:endParaRPr>
          </a:p>
        </p:txBody>
      </p:sp>
      <p:sp>
        <p:nvSpPr>
          <p:cNvPr id="14" name="מלבן 13"/>
          <p:cNvSpPr/>
          <p:nvPr/>
        </p:nvSpPr>
        <p:spPr>
          <a:xfrm>
            <a:off x="4513385" y="990600"/>
            <a:ext cx="2026324" cy="5867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a:solidFill>
                  <a:schemeClr val="tx1"/>
                </a:solidFill>
                <a:latin typeface="Levenim MT" panose="02010502060101010101" pitchFamily="2" charset="-79"/>
                <a:cs typeface="Levenim MT" panose="02010502060101010101" pitchFamily="2" charset="-79"/>
              </a:rPr>
              <a:t>א. </a:t>
            </a:r>
            <a:r>
              <a:rPr lang="he-IL" sz="950" b="1" dirty="0" smtClean="0">
                <a:solidFill>
                  <a:schemeClr val="tx1"/>
                </a:solidFill>
                <a:latin typeface="Levenim MT" panose="02010502060101010101" pitchFamily="2" charset="-79"/>
                <a:cs typeface="Levenim MT" panose="02010502060101010101" pitchFamily="2" charset="-79"/>
              </a:rPr>
              <a:t>בן גוריון – נצח ישראל</a:t>
            </a:r>
            <a:endParaRPr lang="he-IL" sz="950" b="1" dirty="0">
              <a:solidFill>
                <a:schemeClr val="tx1"/>
              </a:solidFill>
              <a:latin typeface="Levenim MT" panose="02010502060101010101" pitchFamily="2" charset="-79"/>
              <a:cs typeface="Levenim MT" panose="02010502060101010101" pitchFamily="2" charset="-79"/>
            </a:endParaRPr>
          </a:p>
          <a:p>
            <a:pPr algn="just" fontAlgn="base">
              <a:spcBef>
                <a:spcPct val="50000"/>
              </a:spcBef>
              <a:spcAft>
                <a:spcPct val="0"/>
              </a:spcAft>
            </a:pPr>
            <a:r>
              <a:rPr lang="he-IL" altLang="he-IL" sz="1000" dirty="0" smtClean="0">
                <a:solidFill>
                  <a:schemeClr val="tx1"/>
                </a:solidFill>
              </a:rPr>
              <a:t>מה </a:t>
            </a:r>
            <a:r>
              <a:rPr lang="he-IL" altLang="he-IL" sz="1000" dirty="0">
                <a:solidFill>
                  <a:schemeClr val="tx1"/>
                </a:solidFill>
              </a:rPr>
              <a:t>היה תכנה של התנועה הציונית לפני קום המדינה?</a:t>
            </a:r>
          </a:p>
          <a:p>
            <a:pPr algn="just" fontAlgn="base">
              <a:spcBef>
                <a:spcPct val="50000"/>
              </a:spcBef>
              <a:spcAft>
                <a:spcPct val="0"/>
              </a:spcAft>
            </a:pPr>
            <a:r>
              <a:rPr lang="he-IL" altLang="he-IL" sz="1000" dirty="0">
                <a:solidFill>
                  <a:schemeClr val="tx1"/>
                </a:solidFill>
              </a:rPr>
              <a:t>קודם כל היה זה מאבק רעיוני בתוך העם היהודי. התנועה הציונית דגלה בשאיפה שלא הייתה מקובלת על דעת רוב היהודים.... רבים ראו בשאיפה הציונית דבר מזיק, פסול, מסכן קיום היהודים, מחלל דת ישראל, רעיון בטלני, בלתי מעשי, אוטופיסטי, ריאקציוני. </a:t>
            </a:r>
            <a:r>
              <a:rPr lang="he-IL" altLang="he-IL" sz="1000" b="1" dirty="0">
                <a:solidFill>
                  <a:schemeClr val="tx1"/>
                </a:solidFill>
              </a:rPr>
              <a:t>האדוקים הקיצונים</a:t>
            </a:r>
            <a:r>
              <a:rPr lang="he-IL" altLang="he-IL" sz="1000" dirty="0">
                <a:solidFill>
                  <a:schemeClr val="tx1"/>
                </a:solidFill>
              </a:rPr>
              <a:t> ראו בציונות פגיעה קשה בדת וכפירה באמונת המשיח. הם דווקא האמינו בגאולה אבל בגאולה בידי שמים ולא בדרך הטבע כפי שהטיפה הציונות. </a:t>
            </a:r>
            <a:r>
              <a:rPr lang="he-IL" altLang="he-IL" sz="1000" b="1" dirty="0">
                <a:solidFill>
                  <a:schemeClr val="tx1"/>
                </a:solidFill>
              </a:rPr>
              <a:t>המתבוללים</a:t>
            </a:r>
            <a:r>
              <a:rPr lang="he-IL" altLang="he-IL" sz="1000" dirty="0">
                <a:solidFill>
                  <a:schemeClr val="tx1"/>
                </a:solidFill>
              </a:rPr>
              <a:t> ראו בציונות סכנה לזכויות היהודים, להכרת שוויונם האזרחי ולמעמדם שרכשו להם או שאפו להשיג בארצות מגוריהם. אם שואפים היהודים למולדת יהודית, סימן </a:t>
            </a:r>
            <a:r>
              <a:rPr lang="he-IL" altLang="he-IL" sz="1000" dirty="0" smtClean="0">
                <a:solidFill>
                  <a:schemeClr val="tx1"/>
                </a:solidFill>
              </a:rPr>
              <a:t>שאם </a:t>
            </a:r>
            <a:r>
              <a:rPr lang="he-IL" altLang="he-IL" sz="1000" dirty="0">
                <a:solidFill>
                  <a:schemeClr val="tx1"/>
                </a:solidFill>
              </a:rPr>
              <a:t>היהודים אזרחים נאמנים בארצם. </a:t>
            </a:r>
            <a:r>
              <a:rPr lang="he-IL" altLang="he-IL" sz="1000" b="1" dirty="0">
                <a:solidFill>
                  <a:schemeClr val="tx1"/>
                </a:solidFill>
              </a:rPr>
              <a:t>הסוציאליסטים</a:t>
            </a:r>
            <a:r>
              <a:rPr lang="he-IL" altLang="he-IL" sz="1000" dirty="0">
                <a:solidFill>
                  <a:schemeClr val="tx1"/>
                </a:solidFill>
              </a:rPr>
              <a:t> ראו בציונות שאיפה ריאקציונית, המסיחה דעת ההמונים מהמלחמה הפוליטית או המעמדית להטבת מצבם ולהשוואת זכויותיהם. גם אלו האמינו בגאולת העם היהודי, אבל גאולה זו צריכה לבוא על-ידי מהפכה סוציאלית עולמית. כשיתוקן העולם במלכות הסוציאלים- יתוקן מצבם של היהודים ממילא. </a:t>
            </a:r>
            <a:r>
              <a:rPr lang="he-IL" altLang="he-IL" sz="1000" b="1" dirty="0">
                <a:solidFill>
                  <a:schemeClr val="tx1"/>
                </a:solidFill>
              </a:rPr>
              <a:t>הנאורים ואנשי המעשה</a:t>
            </a:r>
            <a:r>
              <a:rPr lang="he-IL" altLang="he-IL" sz="1000" dirty="0">
                <a:solidFill>
                  <a:schemeClr val="tx1"/>
                </a:solidFill>
              </a:rPr>
              <a:t> התנגדו לציונות באשר היא חלום שווא ואוטופיה ריקה. הייתכן שהיהודים ישובו לארץ קדומים פראית, הרוסה, מיושבת ערבים, נתונה לשלטון תורכי? הייתכן שבני עיר יהיו עובדי אדמה, ואנשי אירופה יתיישבו בארץ אסיאתית? התוגר לא יתן, הערבים לא יסכימו וכו' וכו'</a:t>
            </a:r>
          </a:p>
          <a:p>
            <a:pPr algn="just">
              <a:lnSpc>
                <a:spcPts val="1000"/>
              </a:lnSpc>
            </a:pPr>
            <a:endParaRPr lang="he-IL" sz="800" dirty="0" smtClean="0">
              <a:solidFill>
                <a:schemeClr val="tx1"/>
              </a:solidFill>
              <a:latin typeface="Levenim MT" panose="02010502060101010101" pitchFamily="2" charset="-79"/>
              <a:cs typeface="Levenim MT" panose="02010502060101010101" pitchFamily="2" charset="-79"/>
            </a:endParaRPr>
          </a:p>
        </p:txBody>
      </p:sp>
      <p:sp>
        <p:nvSpPr>
          <p:cNvPr id="16" name="מלבן 15"/>
          <p:cNvSpPr/>
          <p:nvPr/>
        </p:nvSpPr>
        <p:spPr>
          <a:xfrm>
            <a:off x="422031"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a:solidFill>
                  <a:srgbClr val="5E4D36"/>
                </a:solidFill>
                <a:latin typeface="Levenim MT" panose="02010502060101010101" pitchFamily="2" charset="-79"/>
                <a:cs typeface="Levenim MT" panose="02010502060101010101" pitchFamily="2" charset="-79"/>
              </a:rPr>
              <a:t>ג. </a:t>
            </a:r>
            <a:r>
              <a:rPr lang="he-IL" sz="950" b="1" dirty="0" smtClean="0">
                <a:solidFill>
                  <a:srgbClr val="5E4D36"/>
                </a:solidFill>
                <a:latin typeface="Levenim MT" panose="02010502060101010101" pitchFamily="2" charset="-79"/>
                <a:cs typeface="Levenim MT" panose="02010502060101010101" pitchFamily="2" charset="-79"/>
              </a:rPr>
              <a:t>זרמים בציונות</a:t>
            </a:r>
          </a:p>
          <a:p>
            <a:pPr marL="228600" indent="-228600">
              <a:spcAft>
                <a:spcPts val="600"/>
              </a:spcAft>
              <a:buAutoNum type="arabicPeriod"/>
            </a:pPr>
            <a:r>
              <a:rPr lang="he-IL" sz="1000" dirty="0" smtClean="0">
                <a:solidFill>
                  <a:srgbClr val="5E4D36"/>
                </a:solidFill>
                <a:latin typeface="Levenim MT" panose="02010502060101010101" pitchFamily="2" charset="-79"/>
                <a:cs typeface="Levenim MT" panose="02010502060101010101" pitchFamily="2" charset="-79"/>
              </a:rPr>
              <a:t>אמנסיפציה ליהודים בארצות מגוריהן. תנועת </a:t>
            </a:r>
            <a:r>
              <a:rPr lang="he-IL" sz="1000" dirty="0" err="1" smtClean="0">
                <a:solidFill>
                  <a:srgbClr val="5E4D36"/>
                </a:solidFill>
                <a:latin typeface="Levenim MT" panose="02010502060101010101" pitchFamily="2" charset="-79"/>
                <a:cs typeface="Levenim MT" panose="02010502060101010101" pitchFamily="2" charset="-79"/>
              </a:rPr>
              <a:t>הבונד</a:t>
            </a:r>
            <a:r>
              <a:rPr lang="he-IL" sz="1000" dirty="0" smtClean="0">
                <a:solidFill>
                  <a:srgbClr val="5E4D36"/>
                </a:solidFill>
                <a:latin typeface="Levenim MT" panose="02010502060101010101" pitchFamily="2" charset="-79"/>
                <a:cs typeface="Levenim MT" panose="02010502060101010101" pitchFamily="2" charset="-79"/>
              </a:rPr>
              <a:t> הייתה התנועה הגדולה ביותר מבחינה מספרית באירופה עד השואה. </a:t>
            </a:r>
          </a:p>
          <a:p>
            <a:pPr marL="228600" indent="-228600">
              <a:spcAft>
                <a:spcPts val="600"/>
              </a:spcAft>
              <a:buAutoNum type="arabicPeriod"/>
            </a:pPr>
            <a:r>
              <a:rPr lang="he-IL" sz="1000" dirty="0" smtClean="0">
                <a:solidFill>
                  <a:srgbClr val="5E4D36"/>
                </a:solidFill>
                <a:latin typeface="Levenim MT" panose="02010502060101010101" pitchFamily="2" charset="-79"/>
                <a:cs typeface="Levenim MT" panose="02010502060101010101" pitchFamily="2" charset="-79"/>
              </a:rPr>
              <a:t>יהדות כהיסטוריה - היהודים כעם מודרני – גרץ, דובנות, הס: כתיבת ספרי תולדות העם היהודי – התייחסות ליהדות כהיסטוריה.</a:t>
            </a:r>
          </a:p>
          <a:p>
            <a:pPr marL="228600" indent="-228600">
              <a:spcAft>
                <a:spcPts val="600"/>
              </a:spcAft>
              <a:buAutoNum type="arabicPeriod"/>
            </a:pPr>
            <a:r>
              <a:rPr lang="he-IL" sz="1000" dirty="0" smtClean="0">
                <a:solidFill>
                  <a:srgbClr val="5E4D36"/>
                </a:solidFill>
                <a:latin typeface="Levenim MT" panose="02010502060101010101" pitchFamily="2" charset="-79"/>
                <a:cs typeface="Levenim MT" panose="02010502060101010101" pitchFamily="2" charset="-79"/>
              </a:rPr>
              <a:t>ציונות מעשית – חיבת ציון והעליות</a:t>
            </a:r>
          </a:p>
          <a:p>
            <a:pPr marL="228600" indent="-228600">
              <a:spcAft>
                <a:spcPts val="600"/>
              </a:spcAft>
              <a:buAutoNum type="arabicPeriod"/>
            </a:pPr>
            <a:r>
              <a:rPr lang="he-IL" sz="1000" dirty="0" smtClean="0">
                <a:solidFill>
                  <a:srgbClr val="5E4D36"/>
                </a:solidFill>
                <a:latin typeface="Levenim MT" panose="02010502060101010101" pitchFamily="2" charset="-79"/>
                <a:cs typeface="Levenim MT" panose="02010502060101010101" pitchFamily="2" charset="-79"/>
              </a:rPr>
              <a:t>הציונות כתרבות, ציונות רוחנית – התחדשות תרבותית של היהדות. יהדות כתרבות. – אחד העם , בובר, סולובייציק</a:t>
            </a:r>
          </a:p>
          <a:p>
            <a:pPr marL="228600" indent="-228600">
              <a:spcAft>
                <a:spcPts val="600"/>
              </a:spcAft>
              <a:buAutoNum type="arabicPeriod"/>
            </a:pPr>
            <a:r>
              <a:rPr lang="he-IL" sz="1000" dirty="0" smtClean="0">
                <a:solidFill>
                  <a:srgbClr val="5E4D36"/>
                </a:solidFill>
                <a:latin typeface="Levenim MT" panose="02010502060101010101" pitchFamily="2" charset="-79"/>
                <a:cs typeface="Levenim MT" panose="02010502060101010101" pitchFamily="2" charset="-79"/>
              </a:rPr>
              <a:t>צינות מדינית – הרצל, ויצמן, בן גוריון.  קונגרס ציוני, פעולה מול אומות העולם. – כשרון הפשרה, מפשרה לפשרה כוחנו עולה.</a:t>
            </a:r>
          </a:p>
          <a:p>
            <a:pPr marL="228600" indent="-228600">
              <a:spcAft>
                <a:spcPts val="600"/>
              </a:spcAft>
              <a:buAutoNum type="arabicPeriod"/>
            </a:pPr>
            <a:r>
              <a:rPr lang="he-IL" sz="1000" dirty="0" smtClean="0">
                <a:solidFill>
                  <a:srgbClr val="5E4D36"/>
                </a:solidFill>
                <a:latin typeface="Levenim MT" panose="02010502060101010101" pitchFamily="2" charset="-79"/>
                <a:cs typeface="Levenim MT" panose="02010502060101010101" pitchFamily="2" charset="-79"/>
              </a:rPr>
              <a:t>ציונות דתית – בד"כ ראו את עצמם כמחברים בין הציונות המדינית והמעשית, לעיתים גם הסוציאליסטית, לבין שמירת המסורת מחויבות להלכה ולקיום</a:t>
            </a:r>
            <a:r>
              <a:rPr lang="en-US" sz="1000" dirty="0" smtClean="0">
                <a:solidFill>
                  <a:srgbClr val="5E4D36"/>
                </a:solidFill>
                <a:latin typeface="Levenim MT" panose="02010502060101010101" pitchFamily="2" charset="-79"/>
                <a:cs typeface="Levenim MT" panose="02010502060101010101" pitchFamily="2" charset="-79"/>
              </a:rPr>
              <a:t> </a:t>
            </a:r>
            <a:r>
              <a:rPr lang="he-IL" sz="1000" dirty="0" smtClean="0">
                <a:solidFill>
                  <a:srgbClr val="5E4D36"/>
                </a:solidFill>
                <a:latin typeface="Levenim MT" panose="02010502060101010101" pitchFamily="2" charset="-79"/>
                <a:cs typeface="Levenim MT" panose="02010502060101010101" pitchFamily="2" charset="-79"/>
              </a:rPr>
              <a:t>מצוות.</a:t>
            </a:r>
            <a:r>
              <a:rPr lang="en-US" sz="1000" dirty="0" smtClean="0">
                <a:solidFill>
                  <a:srgbClr val="5E4D36"/>
                </a:solidFill>
                <a:latin typeface="Levenim MT" panose="02010502060101010101" pitchFamily="2" charset="-79"/>
                <a:cs typeface="Levenim MT" panose="02010502060101010101" pitchFamily="2" charset="-79"/>
              </a:rPr>
              <a:t/>
            </a:r>
            <a:br>
              <a:rPr lang="en-US" sz="1000" dirty="0" smtClean="0">
                <a:solidFill>
                  <a:srgbClr val="5E4D36"/>
                </a:solidFill>
                <a:latin typeface="Levenim MT" panose="02010502060101010101" pitchFamily="2" charset="-79"/>
                <a:cs typeface="Levenim MT" panose="02010502060101010101" pitchFamily="2" charset="-79"/>
              </a:rPr>
            </a:br>
            <a:r>
              <a:rPr lang="he-IL" sz="1000" dirty="0" smtClean="0">
                <a:solidFill>
                  <a:srgbClr val="5E4D36"/>
                </a:solidFill>
                <a:latin typeface="Levenim MT" panose="02010502060101010101" pitchFamily="2" charset="-79"/>
                <a:cs typeface="Levenim MT" panose="02010502060101010101" pitchFamily="2" charset="-79"/>
              </a:rPr>
              <a:t>ישנם גם שרואים במדינה קדושה, מימוש חזונות הגאולה, וסביב זה פיתחו תורה רוחנית שלמה –הרב קוק. </a:t>
            </a:r>
          </a:p>
          <a:p>
            <a:pPr marL="228600" indent="-228600">
              <a:spcAft>
                <a:spcPts val="600"/>
              </a:spcAft>
              <a:buAutoNum type="arabicPeriod"/>
            </a:pPr>
            <a:endParaRPr lang="he-IL" sz="1000" dirty="0" smtClean="0">
              <a:solidFill>
                <a:srgbClr val="5E4D36"/>
              </a:solidFill>
              <a:latin typeface="Levenim MT" panose="02010502060101010101" pitchFamily="2" charset="-79"/>
              <a:cs typeface="Levenim MT" panose="02010502060101010101" pitchFamily="2" charset="-79"/>
            </a:endParaRPr>
          </a:p>
          <a:p>
            <a:pPr marL="228600" indent="-228600">
              <a:spcAft>
                <a:spcPts val="600"/>
              </a:spcAft>
              <a:buAutoNum type="arabicPeriod"/>
            </a:pPr>
            <a:endParaRPr lang="he-IL" sz="1000" dirty="0" smtClean="0">
              <a:solidFill>
                <a:srgbClr val="5E4D36"/>
              </a:solidFill>
              <a:latin typeface="Levenim MT" panose="02010502060101010101" pitchFamily="2" charset="-79"/>
              <a:cs typeface="Levenim MT" panose="02010502060101010101" pitchFamily="2" charset="-79"/>
            </a:endParaRPr>
          </a:p>
          <a:p>
            <a:pPr marL="228600" indent="-228600">
              <a:spcAft>
                <a:spcPts val="600"/>
              </a:spcAft>
              <a:buAutoNum type="arabicPeriod"/>
            </a:pPr>
            <a:endParaRPr lang="he-IL" sz="1000" dirty="0" smtClean="0">
              <a:solidFill>
                <a:srgbClr val="5E4D36"/>
              </a:solidFill>
              <a:latin typeface="Levenim MT" panose="02010502060101010101" pitchFamily="2" charset="-79"/>
              <a:cs typeface="Levenim MT" panose="02010502060101010101" pitchFamily="2" charset="-79"/>
            </a:endParaRPr>
          </a:p>
          <a:p>
            <a:pPr marL="228600" indent="-228600">
              <a:spcAft>
                <a:spcPts val="600"/>
              </a:spcAft>
              <a:buAutoNum type="arabicPeriod"/>
            </a:pPr>
            <a:endParaRPr lang="he-IL" sz="1000" dirty="0" smtClean="0">
              <a:solidFill>
                <a:srgbClr val="5E4D36"/>
              </a:solidFill>
              <a:latin typeface="Levenim MT" panose="02010502060101010101" pitchFamily="2" charset="-79"/>
              <a:cs typeface="Levenim MT" panose="02010502060101010101" pitchFamily="2" charset="-79"/>
            </a:endParaRPr>
          </a:p>
          <a:p>
            <a:pPr>
              <a:spcAft>
                <a:spcPts val="600"/>
              </a:spcAft>
            </a:pPr>
            <a:endParaRPr lang="he-IL" sz="1000" dirty="0">
              <a:solidFill>
                <a:srgbClr val="5E4D36"/>
              </a:solidFill>
              <a:latin typeface="Levenim MT" panose="02010502060101010101" pitchFamily="2" charset="-79"/>
              <a:cs typeface="Levenim MT" panose="02010502060101010101" pitchFamily="2" charset="-79"/>
            </a:endParaRPr>
          </a:p>
          <a:p>
            <a:pPr>
              <a:spcAft>
                <a:spcPts val="600"/>
              </a:spcAft>
            </a:pPr>
            <a:endParaRPr lang="he-IL" sz="1000" dirty="0" smtClean="0">
              <a:solidFill>
                <a:srgbClr val="5E4D36"/>
              </a:solidFill>
              <a:latin typeface="Levenim MT" panose="02010502060101010101" pitchFamily="2" charset="-79"/>
              <a:cs typeface="Levenim MT" panose="02010502060101010101" pitchFamily="2" charset="-79"/>
            </a:endParaRPr>
          </a:p>
          <a:p>
            <a:pPr algn="l">
              <a:lnSpc>
                <a:spcPts val="1000"/>
              </a:lnSpc>
            </a:pPr>
            <a:endParaRPr lang="he-IL" sz="9600" dirty="0">
              <a:solidFill>
                <a:srgbClr val="5E4D36"/>
              </a:solidFill>
              <a:latin typeface="Levenim MT" panose="02010502060101010101" pitchFamily="2" charset="-79"/>
              <a:cs typeface="Levenim MT" panose="02010502060101010101" pitchFamily="2" charset="-79"/>
            </a:endParaRPr>
          </a:p>
          <a:p>
            <a:pPr algn="just">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
        <p:nvSpPr>
          <p:cNvPr id="18" name="מלבן 17"/>
          <p:cNvSpPr/>
          <p:nvPr/>
        </p:nvSpPr>
        <p:spPr>
          <a:xfrm>
            <a:off x="2467708"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smtClean="0">
                <a:solidFill>
                  <a:srgbClr val="5E4D36"/>
                </a:solidFill>
                <a:latin typeface="Levenim MT" panose="02010502060101010101" pitchFamily="2" charset="-79"/>
                <a:cs typeface="Levenim MT" panose="02010502060101010101" pitchFamily="2" charset="-79"/>
              </a:rPr>
              <a:t>ב. הרב קוק – שלושה כוחות באומה</a:t>
            </a:r>
          </a:p>
          <a:p>
            <a:pPr>
              <a:spcAft>
                <a:spcPts val="600"/>
              </a:spcAft>
            </a:pPr>
            <a:r>
              <a:rPr lang="he-IL" sz="950" b="1" dirty="0">
                <a:solidFill>
                  <a:srgbClr val="5E4D36"/>
                </a:solidFill>
                <a:latin typeface="Levenim MT" panose="02010502060101010101" pitchFamily="2" charset="-79"/>
                <a:cs typeface="Levenim MT" panose="02010502060101010101" pitchFamily="2" charset="-79"/>
              </a:rPr>
              <a:t>שלשה כחות מתאבקים כעת במחנינו, המלחמה ביניהם נכרת היא ביותר בארץ ישראל, אבל פעולתם היא פעולה נמשכת מחיי האומה בכלל, ושרשיהם קבועים הם בתוך ההכרה החודרת במרחבי רוח האדם. </a:t>
            </a:r>
            <a:r>
              <a:rPr lang="he-IL" sz="950" b="1" dirty="0" smtClean="0">
                <a:solidFill>
                  <a:srgbClr val="5E4D36"/>
                </a:solidFill>
                <a:latin typeface="Levenim MT" panose="02010502060101010101" pitchFamily="2" charset="-79"/>
                <a:cs typeface="Levenim MT" panose="02010502060101010101" pitchFamily="2" charset="-79"/>
              </a:rPr>
              <a:t>[...]</a:t>
            </a:r>
          </a:p>
          <a:p>
            <a:pPr>
              <a:spcAft>
                <a:spcPts val="600"/>
              </a:spcAft>
            </a:pPr>
            <a:r>
              <a:rPr lang="he-IL" sz="950" b="1" dirty="0" smtClean="0">
                <a:solidFill>
                  <a:srgbClr val="5E4D36"/>
                </a:solidFill>
                <a:latin typeface="Levenim MT" panose="02010502060101010101" pitchFamily="2" charset="-79"/>
                <a:cs typeface="Levenim MT" panose="02010502060101010101" pitchFamily="2" charset="-79"/>
              </a:rPr>
              <a:t>האחת </a:t>
            </a:r>
            <a:r>
              <a:rPr lang="he-IL" sz="950" b="1" i="1" dirty="0">
                <a:solidFill>
                  <a:srgbClr val="5E4D36"/>
                </a:solidFill>
                <a:latin typeface="Levenim MT" panose="02010502060101010101" pitchFamily="2" charset="-79"/>
                <a:cs typeface="Levenim MT" panose="02010502060101010101" pitchFamily="2" charset="-79"/>
              </a:rPr>
              <a:t>האורתודוכסית</a:t>
            </a:r>
            <a:r>
              <a:rPr lang="he-IL" sz="950" b="1" dirty="0">
                <a:solidFill>
                  <a:srgbClr val="5E4D36"/>
                </a:solidFill>
                <a:latin typeface="Levenim MT" panose="02010502060101010101" pitchFamily="2" charset="-79"/>
                <a:cs typeface="Levenim MT" panose="02010502060101010101" pitchFamily="2" charset="-79"/>
              </a:rPr>
              <a:t>, כמו שרגילים לקראתה, הנושאת את דגל הקודש, טוענת באמץ, בקנאה ובמרירות, בעד התורה והמצוה, האמונה וכל קודש בישראל: השניה היא </a:t>
            </a:r>
            <a:r>
              <a:rPr lang="he-IL" sz="950" b="1" i="1" dirty="0">
                <a:solidFill>
                  <a:srgbClr val="5E4D36"/>
                </a:solidFill>
                <a:latin typeface="Levenim MT" panose="02010502060101010101" pitchFamily="2" charset="-79"/>
                <a:cs typeface="Levenim MT" panose="02010502060101010101" pitchFamily="2" charset="-79"/>
              </a:rPr>
              <a:t>הלאומית החדשה</a:t>
            </a:r>
            <a:r>
              <a:rPr lang="he-IL" sz="950" b="1" dirty="0">
                <a:solidFill>
                  <a:srgbClr val="5E4D36"/>
                </a:solidFill>
                <a:latin typeface="Levenim MT" panose="02010502060101010101" pitchFamily="2" charset="-79"/>
                <a:cs typeface="Levenim MT" panose="02010502060101010101" pitchFamily="2" charset="-79"/>
              </a:rPr>
              <a:t>, הלוחמת בעד כל דבר שהנטיה הלאומית שואפת אליו, שכוללת בקרבה הרבה מהטבעיות הטהורה של נטית אומה, החפצה לחדש את חייה הלאומיים, אחרי שהיו זמן רב עלומים בקרבה מתגרת ידה של הגלות המרה, והרבה ממה שהיא חפצה להכיר לטובה את אשר קלטה מרושם רוחם של עמים אחרים, באותה המדה שהיא מכרת שהיא טובה ונאותה גם לה; השלישית היא </a:t>
            </a:r>
            <a:r>
              <a:rPr lang="he-IL" sz="950" b="1" i="1" dirty="0">
                <a:solidFill>
                  <a:srgbClr val="5E4D36"/>
                </a:solidFill>
                <a:latin typeface="Levenim MT" panose="02010502060101010101" pitchFamily="2" charset="-79"/>
                <a:cs typeface="Levenim MT" panose="02010502060101010101" pitchFamily="2" charset="-79"/>
              </a:rPr>
              <a:t>הליברלית</a:t>
            </a:r>
            <a:r>
              <a:rPr lang="he-IL" sz="950" b="1" dirty="0">
                <a:solidFill>
                  <a:srgbClr val="5E4D36"/>
                </a:solidFill>
                <a:latin typeface="Levenim MT" panose="02010502060101010101" pitchFamily="2" charset="-79"/>
                <a:cs typeface="Levenim MT" panose="02010502060101010101" pitchFamily="2" charset="-79"/>
              </a:rPr>
              <a:t>, שהיתה נושאת את דגל ההשכלה בעבר לא רחוק ועדיין ידה תקיפה בחוגים רחבים, היא אינה מתכנסת בחטיבה הלאומית ודורשת את התוכן האנושי הכללי של ההשכלה, התרבות והמוסר ועוד. </a:t>
            </a:r>
            <a:endParaRPr lang="he-IL" sz="950" b="1" dirty="0" smtClean="0">
              <a:solidFill>
                <a:srgbClr val="5E4D36"/>
              </a:solidFill>
              <a:latin typeface="Levenim MT" panose="02010502060101010101" pitchFamily="2" charset="-79"/>
              <a:cs typeface="Levenim MT" panose="02010502060101010101" pitchFamily="2" charset="-79"/>
            </a:endParaRPr>
          </a:p>
          <a:p>
            <a:pPr>
              <a:spcAft>
                <a:spcPts val="600"/>
              </a:spcAft>
            </a:pPr>
            <a:r>
              <a:rPr lang="he-IL" sz="950" b="1" dirty="0" smtClean="0">
                <a:solidFill>
                  <a:srgbClr val="5E4D36"/>
                </a:solidFill>
                <a:latin typeface="Levenim MT" panose="02010502060101010101" pitchFamily="2" charset="-79"/>
                <a:cs typeface="Levenim MT" panose="02010502060101010101" pitchFamily="2" charset="-79"/>
              </a:rPr>
              <a:t>הדבר </a:t>
            </a:r>
            <a:r>
              <a:rPr lang="he-IL" sz="950" b="1" dirty="0">
                <a:solidFill>
                  <a:srgbClr val="5E4D36"/>
                </a:solidFill>
                <a:latin typeface="Levenim MT" panose="02010502060101010101" pitchFamily="2" charset="-79"/>
                <a:cs typeface="Levenim MT" panose="02010502060101010101" pitchFamily="2" charset="-79"/>
              </a:rPr>
              <a:t>מובן, שבמצב בריא יש צורך בשלשת הכחות האלה גם יחד, ותמיד צריכים אנו לשאוף לבוא לידי המצב הבריא הזה, אשר שלשת הכחות הללו יחד יהיו שולטים בנו בכל מלואם וטובם, במצב הרמוני מתוקן שאין בו לא חסר ולא </a:t>
            </a:r>
            <a:r>
              <a:rPr lang="he-IL" sz="950" b="1" dirty="0" smtClean="0">
                <a:solidFill>
                  <a:srgbClr val="5E4D36"/>
                </a:solidFill>
                <a:latin typeface="Levenim MT" panose="02010502060101010101" pitchFamily="2" charset="-79"/>
                <a:cs typeface="Levenim MT" panose="02010502060101010101" pitchFamily="2" charset="-79"/>
              </a:rPr>
              <a:t>יתר</a:t>
            </a:r>
            <a:r>
              <a:rPr lang="he-IL" sz="950" b="1" dirty="0">
                <a:solidFill>
                  <a:srgbClr val="5E4D36"/>
                </a:solidFill>
                <a:latin typeface="Levenim MT" panose="02010502060101010101" pitchFamily="2" charset="-79"/>
                <a:cs typeface="Levenim MT" panose="02010502060101010101" pitchFamily="2" charset="-79"/>
              </a:rPr>
              <a:t>.</a:t>
            </a:r>
          </a:p>
          <a:p>
            <a:pPr>
              <a:spcAft>
                <a:spcPts val="600"/>
              </a:spcAft>
            </a:pPr>
            <a:endParaRPr lang="he-IL" sz="950" b="1" dirty="0">
              <a:solidFill>
                <a:srgbClr val="5E4D36"/>
              </a:solidFill>
              <a:latin typeface="Levenim MT" panose="02010502060101010101" pitchFamily="2" charset="-79"/>
              <a:cs typeface="Levenim MT" panose="02010502060101010101" pitchFamily="2" charset="-79"/>
            </a:endParaRPr>
          </a:p>
        </p:txBody>
      </p:sp>
    </p:spTree>
    <p:extLst>
      <p:ext uri="{BB962C8B-B14F-4D97-AF65-F5344CB8AC3E}">
        <p14:creationId xmlns:p14="http://schemas.microsoft.com/office/powerpoint/2010/main" val="101974616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ערכת נושא Office">
  <a:themeElements>
    <a:clrScheme name="ערכת נושא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ערכת נושא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14518</TotalTime>
  <Words>795</Words>
  <Application>Microsoft Office PowerPoint</Application>
  <PresentationFormat>A4 Paper (210x297 mm)</PresentationFormat>
  <Paragraphs>34</Paragraphs>
  <Slides>1</Slides>
  <Notes>0</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1</vt:i4>
      </vt:variant>
    </vt:vector>
  </HeadingPairs>
  <TitlesOfParts>
    <vt:vector size="5" baseType="lpstr">
      <vt:lpstr>Arial</vt:lpstr>
      <vt:lpstr>Calibri</vt:lpstr>
      <vt:lpstr>Levenim MT</vt:lpstr>
      <vt:lpstr>1_ערכת נושא Office</vt:lpstr>
      <vt:lpstr>מאבק רעיוני בתוך העם היהודי</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eladbrk</dc:creator>
  <cp:lastModifiedBy>efrat indig</cp:lastModifiedBy>
  <cp:revision>89</cp:revision>
  <cp:lastPrinted>2016-01-02T09:56:53Z</cp:lastPrinted>
  <dcterms:created xsi:type="dcterms:W3CDTF">2016-01-01T12:13:36Z</dcterms:created>
  <dcterms:modified xsi:type="dcterms:W3CDTF">2017-02-27T12:28:06Z</dcterms:modified>
</cp:coreProperties>
</file>